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8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9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48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5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7" r:id="rId66"/>
    <p:sldId id="273" r:id="rId67"/>
    <p:sldId id="274" r:id="rId68"/>
    <p:sldId id="275" r:id="rId69"/>
    <p:sldId id="276" r:id="rId70"/>
  </p:sldIdLst>
  <p:sldSz cx="12192000" cy="6858000"/>
  <p:notesSz cx="6858000" cy="9144000"/>
  <p:embeddedFontLst>
    <p:embeddedFont>
      <p:font typeface="MS PGothic" panose="020B0600070205080204" pitchFamily="34" charset="-128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rlito" panose="020B0604020202020204" charset="0"/>
      <p:regular r:id="rId77"/>
      <p:bold r:id="rId78"/>
      <p:italic r:id="rId79"/>
      <p:boldItalic r:id="rId80"/>
    </p:embeddedFont>
    <p:embeddedFont>
      <p:font typeface="Tahoma" panose="020B0604030504040204" pitchFamily="34" charset="0"/>
      <p:regular r:id="rId81"/>
      <p:bold r:id="rId82"/>
    </p:embeddedFont>
    <p:embeddedFont>
      <p:font typeface="Trebuchet MS" panose="020B0603020202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7" roundtripDataSignature="AMtx7mhl/l07RaV/XeZ/qDUTUZ+A77a/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customschemas.google.com/relationships/presentationmetadata" Target="meta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3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Google Shape;50;p23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23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23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" name="Google Shape;53;p23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54;p23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" name="Google Shape;55;p23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3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3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3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3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23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23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23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3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23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23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23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3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3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23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23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23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23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23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74;p23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75;p23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23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23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23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23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23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1" name="Google Shape;81;p23"/>
          <p:cNvSpPr txBox="1"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23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8" name="Google Shape;238;p3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3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240;p3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241;p3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242;p3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" name="Google Shape;243;p3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3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" name="Google Shape;245;p3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3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3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3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3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250;p3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p3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3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3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" name="Google Shape;254;p3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3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3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3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258;p3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3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3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3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3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" name="Google Shape;263;p3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3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3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3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3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3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2"/>
          <p:cNvSpPr>
            <a:spLocks noGrp="1"/>
          </p:cNvSpPr>
          <p:nvPr>
            <p:ph type="pic" idx="2"/>
          </p:nvPr>
        </p:nvSpPr>
        <p:spPr>
          <a:xfrm>
            <a:off x="5698672" y="713677"/>
            <a:ext cx="5304977" cy="5430645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32"/>
          <p:cNvSpPr/>
          <p:nvPr/>
        </p:nvSpPr>
        <p:spPr>
          <a:xfrm rot="-81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>
            <a:spLocks noGrp="1"/>
          </p:cNvSpPr>
          <p:nvPr>
            <p:ph type="body" idx="1"/>
          </p:nvPr>
        </p:nvSpPr>
        <p:spPr>
          <a:xfrm>
            <a:off x="683587" y="3970330"/>
            <a:ext cx="4434823" cy="217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body" idx="1"/>
          </p:nvPr>
        </p:nvSpPr>
        <p:spPr>
          <a:xfrm rot="5400000">
            <a:off x="4071361" y="-1040151"/>
            <a:ext cx="3564436" cy="10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4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4" name="Google Shape;284;p34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" name="Google Shape;285;p34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" name="Google Shape;286;p34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" name="Google Shape;287;p34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" name="Google Shape;288;p34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34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34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34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34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34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34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34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34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34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34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34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34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34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34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34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34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34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34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34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34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34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34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34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34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34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34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Google Shape;315;p34"/>
          <p:cNvSpPr/>
          <p:nvPr/>
        </p:nvSpPr>
        <p:spPr>
          <a:xfrm rot="-27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 rot="5400000">
            <a:off x="6842413" y="1580976"/>
            <a:ext cx="5026597" cy="329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body" idx="1"/>
          </p:nvPr>
        </p:nvSpPr>
        <p:spPr>
          <a:xfrm rot="5400000">
            <a:off x="1555514" y="-156309"/>
            <a:ext cx="5026597" cy="6770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  <p:extLst>
      <p:ext uri="{BB962C8B-B14F-4D97-AF65-F5344CB8AC3E}">
        <p14:creationId xmlns:p14="http://schemas.microsoft.com/office/powerpoint/2010/main" val="620841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rgbClr val="1235C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  <p:extLst>
      <p:ext uri="{BB962C8B-B14F-4D97-AF65-F5344CB8AC3E}">
        <p14:creationId xmlns:p14="http://schemas.microsoft.com/office/powerpoint/2010/main" val="3794998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9" y="6400949"/>
            <a:ext cx="12192000" cy="77470"/>
          </a:xfrm>
          <a:custGeom>
            <a:avLst/>
            <a:gdLst/>
            <a:ahLst/>
            <a:cxnLst/>
            <a:rect l="l" t="t" r="r" b="b"/>
            <a:pathLst>
              <a:path w="12192000" h="77470">
                <a:moveTo>
                  <a:pt x="12191999" y="77399"/>
                </a:moveTo>
                <a:lnTo>
                  <a:pt x="0" y="773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7399"/>
                </a:lnTo>
                <a:close/>
              </a:path>
            </a:pathLst>
          </a:custGeom>
          <a:solidFill>
            <a:srgbClr val="002C7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8347" y="6544270"/>
            <a:ext cx="253226" cy="257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237" y="1257050"/>
            <a:ext cx="5369976" cy="25238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9024" y="2266150"/>
            <a:ext cx="411900" cy="43560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746173" y="2304249"/>
            <a:ext cx="297815" cy="321310"/>
          </a:xfrm>
          <a:custGeom>
            <a:avLst/>
            <a:gdLst/>
            <a:ahLst/>
            <a:cxnLst/>
            <a:rect l="l" t="t" r="r" b="b"/>
            <a:pathLst>
              <a:path w="297814" h="321310">
                <a:moveTo>
                  <a:pt x="148799" y="321299"/>
                </a:moveTo>
                <a:lnTo>
                  <a:pt x="101767" y="313109"/>
                </a:lnTo>
                <a:lnTo>
                  <a:pt x="60920" y="290303"/>
                </a:lnTo>
                <a:lnTo>
                  <a:pt x="28709" y="255527"/>
                </a:lnTo>
                <a:lnTo>
                  <a:pt x="7585" y="211427"/>
                </a:lnTo>
                <a:lnTo>
                  <a:pt x="0" y="160649"/>
                </a:lnTo>
                <a:lnTo>
                  <a:pt x="7585" y="109872"/>
                </a:lnTo>
                <a:lnTo>
                  <a:pt x="28709" y="65772"/>
                </a:lnTo>
                <a:lnTo>
                  <a:pt x="60920" y="30996"/>
                </a:lnTo>
                <a:lnTo>
                  <a:pt x="101767" y="8190"/>
                </a:lnTo>
                <a:lnTo>
                  <a:pt x="148799" y="0"/>
                </a:lnTo>
                <a:lnTo>
                  <a:pt x="177965" y="3115"/>
                </a:lnTo>
                <a:lnTo>
                  <a:pt x="231354" y="26991"/>
                </a:lnTo>
                <a:lnTo>
                  <a:pt x="272600" y="71521"/>
                </a:lnTo>
                <a:lnTo>
                  <a:pt x="294714" y="129162"/>
                </a:lnTo>
                <a:lnTo>
                  <a:pt x="297599" y="160649"/>
                </a:lnTo>
                <a:lnTo>
                  <a:pt x="290014" y="211427"/>
                </a:lnTo>
                <a:lnTo>
                  <a:pt x="268890" y="255527"/>
                </a:lnTo>
                <a:lnTo>
                  <a:pt x="236679" y="290303"/>
                </a:lnTo>
                <a:lnTo>
                  <a:pt x="195832" y="313109"/>
                </a:lnTo>
                <a:lnTo>
                  <a:pt x="148799" y="3212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250" y="3922575"/>
            <a:ext cx="5369973" cy="220161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5924" y="4096100"/>
            <a:ext cx="411900" cy="43560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2063074" y="4134200"/>
            <a:ext cx="297815" cy="321310"/>
          </a:xfrm>
          <a:custGeom>
            <a:avLst/>
            <a:gdLst/>
            <a:ahLst/>
            <a:cxnLst/>
            <a:rect l="l" t="t" r="r" b="b"/>
            <a:pathLst>
              <a:path w="297814" h="321310">
                <a:moveTo>
                  <a:pt x="148799" y="321299"/>
                </a:moveTo>
                <a:lnTo>
                  <a:pt x="101767" y="313109"/>
                </a:lnTo>
                <a:lnTo>
                  <a:pt x="60920" y="290303"/>
                </a:lnTo>
                <a:lnTo>
                  <a:pt x="28709" y="255527"/>
                </a:lnTo>
                <a:lnTo>
                  <a:pt x="7585" y="211427"/>
                </a:lnTo>
                <a:lnTo>
                  <a:pt x="0" y="160649"/>
                </a:lnTo>
                <a:lnTo>
                  <a:pt x="7585" y="109872"/>
                </a:lnTo>
                <a:lnTo>
                  <a:pt x="28709" y="65772"/>
                </a:lnTo>
                <a:lnTo>
                  <a:pt x="60920" y="30996"/>
                </a:lnTo>
                <a:lnTo>
                  <a:pt x="101767" y="8190"/>
                </a:lnTo>
                <a:lnTo>
                  <a:pt x="148799" y="0"/>
                </a:lnTo>
                <a:lnTo>
                  <a:pt x="177965" y="3115"/>
                </a:lnTo>
                <a:lnTo>
                  <a:pt x="231354" y="26990"/>
                </a:lnTo>
                <a:lnTo>
                  <a:pt x="272599" y="71521"/>
                </a:lnTo>
                <a:lnTo>
                  <a:pt x="294714" y="129162"/>
                </a:lnTo>
                <a:lnTo>
                  <a:pt x="297599" y="160649"/>
                </a:lnTo>
                <a:lnTo>
                  <a:pt x="290014" y="211427"/>
                </a:lnTo>
                <a:lnTo>
                  <a:pt x="268890" y="255527"/>
                </a:lnTo>
                <a:lnTo>
                  <a:pt x="236679" y="290303"/>
                </a:lnTo>
                <a:lnTo>
                  <a:pt x="195832" y="313109"/>
                </a:lnTo>
                <a:lnTo>
                  <a:pt x="148799" y="3212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282925" y="5817050"/>
            <a:ext cx="522605" cy="234315"/>
          </a:xfrm>
          <a:custGeom>
            <a:avLst/>
            <a:gdLst/>
            <a:ahLst/>
            <a:cxnLst/>
            <a:rect l="l" t="t" r="r" b="b"/>
            <a:pathLst>
              <a:path w="522604" h="234314">
                <a:moveTo>
                  <a:pt x="0" y="0"/>
                </a:moveTo>
                <a:lnTo>
                  <a:pt x="522599" y="0"/>
                </a:lnTo>
                <a:lnTo>
                  <a:pt x="522599" y="233699"/>
                </a:lnTo>
                <a:lnTo>
                  <a:pt x="0" y="233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9023" y="5599575"/>
            <a:ext cx="411900" cy="435600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4926173" y="5637675"/>
            <a:ext cx="297815" cy="321310"/>
          </a:xfrm>
          <a:custGeom>
            <a:avLst/>
            <a:gdLst/>
            <a:ahLst/>
            <a:cxnLst/>
            <a:rect l="l" t="t" r="r" b="b"/>
            <a:pathLst>
              <a:path w="297814" h="321310">
                <a:moveTo>
                  <a:pt x="148799" y="321299"/>
                </a:moveTo>
                <a:lnTo>
                  <a:pt x="101767" y="313109"/>
                </a:lnTo>
                <a:lnTo>
                  <a:pt x="60920" y="290303"/>
                </a:lnTo>
                <a:lnTo>
                  <a:pt x="28709" y="255527"/>
                </a:lnTo>
                <a:lnTo>
                  <a:pt x="7585" y="211427"/>
                </a:lnTo>
                <a:lnTo>
                  <a:pt x="0" y="160649"/>
                </a:lnTo>
                <a:lnTo>
                  <a:pt x="7585" y="109872"/>
                </a:lnTo>
                <a:lnTo>
                  <a:pt x="28709" y="65772"/>
                </a:lnTo>
                <a:lnTo>
                  <a:pt x="60920" y="30996"/>
                </a:lnTo>
                <a:lnTo>
                  <a:pt x="101767" y="8190"/>
                </a:lnTo>
                <a:lnTo>
                  <a:pt x="148799" y="0"/>
                </a:lnTo>
                <a:lnTo>
                  <a:pt x="177965" y="3115"/>
                </a:lnTo>
                <a:lnTo>
                  <a:pt x="231354" y="26990"/>
                </a:lnTo>
                <a:lnTo>
                  <a:pt x="272600" y="71521"/>
                </a:lnTo>
                <a:lnTo>
                  <a:pt x="294714" y="129162"/>
                </a:lnTo>
                <a:lnTo>
                  <a:pt x="297599" y="160649"/>
                </a:lnTo>
                <a:lnTo>
                  <a:pt x="290014" y="211427"/>
                </a:lnTo>
                <a:lnTo>
                  <a:pt x="268890" y="255527"/>
                </a:lnTo>
                <a:lnTo>
                  <a:pt x="236679" y="290303"/>
                </a:lnTo>
                <a:lnTo>
                  <a:pt x="195832" y="313109"/>
                </a:lnTo>
                <a:lnTo>
                  <a:pt x="148799" y="3212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rgbClr val="1235C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  <p:extLst>
      <p:ext uri="{BB962C8B-B14F-4D97-AF65-F5344CB8AC3E}">
        <p14:creationId xmlns:p14="http://schemas.microsoft.com/office/powerpoint/2010/main" val="243464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rlito"/>
              <a:buNone/>
              <a:defRPr sz="2000" b="1" i="0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38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38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6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2" name="Google Shape;102;p26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" name="Google Shape;103;p26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26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26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26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26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26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26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26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26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26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113;p26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26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6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6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6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" name="Google Shape;118;p26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" name="Google Shape;119;p26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" name="Google Shape;120;p26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26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26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26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" name="Google Shape;124;p26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" name="Google Shape;125;p26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" name="Google Shape;126;p26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" name="Google Shape;127;p26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" name="Google Shape;128;p26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p26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" name="Google Shape;130;p26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" name="Google Shape;131;p26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" name="Google Shape;132;p26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7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8" name="Google Shape;138;p27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27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" name="Google Shape;140;p27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" name="Google Shape;141;p27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" name="Google Shape;142;p27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" name="Google Shape;143;p27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" name="Google Shape;144;p27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" name="Google Shape;145;p27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27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27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27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" name="Google Shape;149;p27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" name="Google Shape;150;p27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" name="Google Shape;151;p27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" name="Google Shape;152;p27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" name="Google Shape;153;p27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" name="Google Shape;154;p27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" name="Google Shape;155;p27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" name="Google Shape;156;p27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" name="Google Shape;157;p27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" name="Google Shape;158;p27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" name="Google Shape;159;p27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" name="Google Shape;160;p27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7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7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" name="Google Shape;163;p27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" name="Google Shape;164;p27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7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7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" name="Google Shape;167;p27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" name="Google Shape;168;p27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7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7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691078" y="2345843"/>
            <a:ext cx="5009584" cy="327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2"/>
          </p:nvPr>
        </p:nvSpPr>
        <p:spPr>
          <a:xfrm>
            <a:off x="5935075" y="2345843"/>
            <a:ext cx="5068574" cy="327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2"/>
          </p:nvPr>
        </p:nvSpPr>
        <p:spPr>
          <a:xfrm>
            <a:off x="691078" y="2954564"/>
            <a:ext cx="4963444" cy="279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3"/>
          </p:nvPr>
        </p:nvSpPr>
        <p:spPr>
          <a:xfrm>
            <a:off x="6103351" y="2331481"/>
            <a:ext cx="4900298" cy="54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4"/>
          </p:nvPr>
        </p:nvSpPr>
        <p:spPr>
          <a:xfrm>
            <a:off x="6103351" y="2954564"/>
            <a:ext cx="4900298" cy="279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 rot="-81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5698672" y="708102"/>
            <a:ext cx="5656716" cy="543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  <a:defRPr sz="3200"/>
            </a:lvl1pPr>
            <a:lvl2pPr marL="914400" lvl="1" indent="-3619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00"/>
              <a:buChar char="▪"/>
              <a:defRPr sz="28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2400"/>
            </a:lvl3pPr>
            <a:lvl4pPr marL="1828800" lvl="3" indent="-3238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4pPr>
            <a:lvl5pPr marL="2286000" lvl="4" indent="-3238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2"/>
          </p:nvPr>
        </p:nvSpPr>
        <p:spPr>
          <a:xfrm>
            <a:off x="683587" y="3976544"/>
            <a:ext cx="4499914" cy="216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201" name="Google Shape;201;p3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2" name="Google Shape;202;p3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3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3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" name="Google Shape;205;p3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" name="Google Shape;206;p3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" name="Google Shape;207;p3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" name="Google Shape;208;p3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3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3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3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" name="Google Shape;212;p3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3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3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3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" name="Google Shape;216;p3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" name="Google Shape;217;p3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" name="Google Shape;218;p3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3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3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3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3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" name="Google Shape;223;p3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" name="Google Shape;224;p3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" name="Google Shape;225;p3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" name="Google Shape;227;p3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" name="Google Shape;228;p3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" name="Google Shape;229;p3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3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3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2" name="Google Shape;232;p3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3" name="Google Shape;233;p31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Google Shape;11;p2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2;p2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2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2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2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2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2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2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2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2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2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2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2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2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2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2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2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2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2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2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2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2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2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2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2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2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2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2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2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2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2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" name="Google Shape;42;p22"/>
          <p:cNvSpPr txBox="1"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B98B5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B98B5"/>
              </a:buClr>
              <a:buSzPts val="135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B98B5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B98B5"/>
              </a:buClr>
              <a:buSzPts val="105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B98B5"/>
              </a:buClr>
              <a:buSzPts val="105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22"/>
          <p:cNvSpPr/>
          <p:nvPr/>
        </p:nvSpPr>
        <p:spPr>
          <a:xfrm rot="-81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1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7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ster.kemdikbud.go.id/beranda" TargetMode="External"/><Relationship Id="rId4" Type="http://schemas.openxmlformats.org/officeDocument/2006/relationships/image" Target="../media/image7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2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7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9.jp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jpg"/><Relationship Id="rId5" Type="http://schemas.openxmlformats.org/officeDocument/2006/relationships/image" Target="../media/image129.jpg"/><Relationship Id="rId4" Type="http://schemas.openxmlformats.org/officeDocument/2006/relationships/image" Target="../media/image12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6.png"/><Relationship Id="rId4" Type="http://schemas.openxmlformats.org/officeDocument/2006/relationships/image" Target="../media/image13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g"/><Relationship Id="rId4" Type="http://schemas.openxmlformats.org/officeDocument/2006/relationships/image" Target="../media/image13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g"/><Relationship Id="rId5" Type="http://schemas.openxmlformats.org/officeDocument/2006/relationships/image" Target="../media/image15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27" name="Google Shape;327;p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" name="Google Shape;328;p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329;p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330;p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80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58" name="Google Shape;358;p1"/>
          <p:cNvSpPr/>
          <p:nvPr/>
        </p:nvSpPr>
        <p:spPr>
          <a:xfrm rot="-8100000">
            <a:off x="-279642" y="2600449"/>
            <a:ext cx="568289" cy="568289"/>
          </a:xfrm>
          <a:prstGeom prst="rtTriangl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"/>
          <p:cNvSpPr txBox="1">
            <a:spLocks noGrp="1"/>
          </p:cNvSpPr>
          <p:nvPr>
            <p:ph type="ctrTitle"/>
          </p:nvPr>
        </p:nvSpPr>
        <p:spPr>
          <a:xfrm>
            <a:off x="498550" y="2036048"/>
            <a:ext cx="6592555" cy="3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ARAH DAN KEBIJAKAN BEBAN KERJA DOSEN </a:t>
            </a:r>
            <a:b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Ditjen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Pendidikan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Vokasi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 2024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1" descr="Technology abstract with upwards arrows"/>
          <p:cNvPicPr preferRelativeResize="0"/>
          <p:nvPr/>
        </p:nvPicPr>
        <p:blipFill rotWithShape="1">
          <a:blip r:embed="rId3">
            <a:alphaModFix/>
          </a:blip>
          <a:srcRect l="29480" r="1575" b="-1"/>
          <a:stretch/>
        </p:blipFill>
        <p:spPr>
          <a:xfrm>
            <a:off x="7629528" y="-1554"/>
            <a:ext cx="4553093" cy="6857999"/>
          </a:xfrm>
          <a:custGeom>
            <a:avLst/>
            <a:gdLst/>
            <a:ahLst/>
            <a:cxnLst/>
            <a:rect l="l" t="t" r="r" b="b"/>
            <a:pathLst>
              <a:path w="6129950" h="6861439" extrusionOk="0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61" name="Google Shape;361;p1"/>
          <p:cNvGrpSpPr/>
          <p:nvPr/>
        </p:nvGrpSpPr>
        <p:grpSpPr>
          <a:xfrm>
            <a:off x="209499" y="100455"/>
            <a:ext cx="4158405" cy="1325632"/>
            <a:chOff x="1241387" y="103031"/>
            <a:chExt cx="3282746" cy="804930"/>
          </a:xfrm>
        </p:grpSpPr>
        <p:pic>
          <p:nvPicPr>
            <p:cNvPr id="362" name="Google Shape;36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1387" y="103031"/>
              <a:ext cx="804930" cy="804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1"/>
            <p:cNvSpPr txBox="1"/>
            <p:nvPr/>
          </p:nvSpPr>
          <p:spPr>
            <a:xfrm>
              <a:off x="2131453" y="169297"/>
              <a:ext cx="2392680" cy="701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KEMENTERIAN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PENDIDIKAN, KEBUDAYAAN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RISET, DAN TEKNOLOGI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4" name="Google Shape;36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8907" y="-294018"/>
            <a:ext cx="2419587" cy="193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"/>
          <p:cNvSpPr txBox="1">
            <a:spLocks noGrp="1"/>
          </p:cNvSpPr>
          <p:nvPr>
            <p:ph type="title"/>
          </p:nvPr>
        </p:nvSpPr>
        <p:spPr>
          <a:xfrm>
            <a:off x="1307719" y="667003"/>
            <a:ext cx="8770620" cy="8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b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ABBA"/>
              </a:buClr>
              <a:buSzPts val="5300"/>
              <a:buFont typeface="Arial"/>
              <a:buNone/>
            </a:pPr>
            <a:r>
              <a:rPr lang="en-US" sz="5300">
                <a:solidFill>
                  <a:srgbClr val="95ABBA"/>
                </a:solidFill>
                <a:latin typeface="Arial"/>
                <a:ea typeface="Arial"/>
                <a:cs typeface="Arial"/>
                <a:sym typeface="Arial"/>
              </a:rPr>
              <a:t>Kebijakan BKD Tahun 2021</a:t>
            </a:r>
            <a:endParaRPr sz="5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 txBox="1"/>
          <p:nvPr/>
        </p:nvSpPr>
        <p:spPr>
          <a:xfrm>
            <a:off x="1231188" y="2472893"/>
            <a:ext cx="6393815" cy="301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27685" marR="5080" lvl="0" indent="-5156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Peraturan Mendikbudristek tentang  BKD</a:t>
            </a:r>
            <a:endParaRPr sz="3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27685" marR="0" lvl="0" indent="-515619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677480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Pedoman	Operasional BKD</a:t>
            </a:r>
            <a:endParaRPr sz="3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27685" marR="0" lvl="0" indent="-515619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77480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Sistem BKD Terintegrasi</a:t>
            </a:r>
            <a:endParaRPr sz="3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27685" marR="0" lvl="0" indent="-515619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677480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Evaluasi Mutu Asesor BKD</a:t>
            </a:r>
            <a:endParaRPr sz="3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27685" marR="0" lvl="0" indent="-515619" algn="l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677480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BKD = SKP Dosen PNS</a:t>
            </a:r>
            <a:endParaRPr sz="3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6" name="Google Shape;576;p10"/>
          <p:cNvSpPr txBox="1"/>
          <p:nvPr/>
        </p:nvSpPr>
        <p:spPr>
          <a:xfrm>
            <a:off x="11433175" y="6376212"/>
            <a:ext cx="16446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5ABBA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7" name="Google Shape;577;p10"/>
          <p:cNvSpPr/>
          <p:nvPr/>
        </p:nvSpPr>
        <p:spPr>
          <a:xfrm>
            <a:off x="286511" y="5740704"/>
            <a:ext cx="615695" cy="6355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15593" y="5656636"/>
            <a:ext cx="2419587" cy="14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11"/>
          <p:cNvGrpSpPr/>
          <p:nvPr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sp>
          <p:nvSpPr>
            <p:cNvPr id="584" name="Google Shape;584;p11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1455419" y="4180332"/>
              <a:ext cx="505968" cy="50291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2420111" y="2999232"/>
              <a:ext cx="519683" cy="52120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2348483" y="5227320"/>
              <a:ext cx="470915" cy="4709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1447800" y="1860804"/>
              <a:ext cx="521207" cy="51968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11"/>
          <p:cNvSpPr txBox="1"/>
          <p:nvPr/>
        </p:nvSpPr>
        <p:spPr>
          <a:xfrm>
            <a:off x="2348483" y="1796288"/>
            <a:ext cx="4718685" cy="8305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5400" rIns="0" bIns="0" anchor="t" anchorCtr="0">
            <a:spAutoFit/>
          </a:bodyPr>
          <a:lstStyle/>
          <a:p>
            <a:pPr marL="1269365" marR="598805" lvl="0" indent="-6629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Mengatur Unsur / Tata Cara  Pelaksanaan BKD</a:t>
            </a:r>
            <a:endParaRPr sz="2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90" name="Google Shape;590;p11"/>
          <p:cNvSpPr txBox="1"/>
          <p:nvPr/>
        </p:nvSpPr>
        <p:spPr>
          <a:xfrm>
            <a:off x="3351276" y="5097779"/>
            <a:ext cx="4787265" cy="11355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7300" rIns="0" bIns="0" anchor="t" anchorCtr="0">
            <a:spAutoFit/>
          </a:bodyPr>
          <a:lstStyle/>
          <a:p>
            <a:pPr marL="320040" marR="3098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Bersifat Nasional berlaku bagi PT  dibawah Kemdikbudristek dan K/L  lainnya</a:t>
            </a:r>
            <a:endParaRPr sz="2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91" name="Google Shape;591;p11"/>
          <p:cNvSpPr txBox="1"/>
          <p:nvPr/>
        </p:nvSpPr>
        <p:spPr>
          <a:xfrm>
            <a:off x="2348483" y="4206240"/>
            <a:ext cx="4768850" cy="4622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4121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Mengatur Penilaian dan Penilai</a:t>
            </a:r>
            <a:endParaRPr sz="2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592" name="Google Shape;592;p11"/>
          <p:cNvGrpSpPr/>
          <p:nvPr/>
        </p:nvGrpSpPr>
        <p:grpSpPr>
          <a:xfrm>
            <a:off x="10051668" y="2014220"/>
            <a:ext cx="1731010" cy="1624965"/>
            <a:chOff x="10051668" y="2014220"/>
            <a:chExt cx="1731010" cy="1624965"/>
          </a:xfrm>
        </p:grpSpPr>
        <p:sp>
          <p:nvSpPr>
            <p:cNvPr id="593" name="Google Shape;593;p11"/>
            <p:cNvSpPr/>
            <p:nvPr/>
          </p:nvSpPr>
          <p:spPr>
            <a:xfrm>
              <a:off x="10051668" y="2014220"/>
              <a:ext cx="1731010" cy="1624965"/>
            </a:xfrm>
            <a:custGeom>
              <a:avLst/>
              <a:gdLst/>
              <a:ahLst/>
              <a:cxnLst/>
              <a:rect l="l" t="t" r="r" b="b"/>
              <a:pathLst>
                <a:path w="1731009" h="1624964" extrusionOk="0">
                  <a:moveTo>
                    <a:pt x="939037" y="0"/>
                  </a:moveTo>
                  <a:lnTo>
                    <a:pt x="791972" y="0"/>
                  </a:lnTo>
                  <a:lnTo>
                    <a:pt x="762507" y="166369"/>
                  </a:lnTo>
                  <a:lnTo>
                    <a:pt x="715343" y="174468"/>
                  </a:lnTo>
                  <a:lnTo>
                    <a:pt x="668956" y="185518"/>
                  </a:lnTo>
                  <a:lnTo>
                    <a:pt x="623506" y="199469"/>
                  </a:lnTo>
                  <a:lnTo>
                    <a:pt x="579157" y="216266"/>
                  </a:lnTo>
                  <a:lnTo>
                    <a:pt x="536071" y="235858"/>
                  </a:lnTo>
                  <a:lnTo>
                    <a:pt x="494410" y="258190"/>
                  </a:lnTo>
                  <a:lnTo>
                    <a:pt x="368173" y="145795"/>
                  </a:lnTo>
                  <a:lnTo>
                    <a:pt x="256539" y="233933"/>
                  </a:lnTo>
                  <a:lnTo>
                    <a:pt x="336676" y="382777"/>
                  </a:lnTo>
                  <a:lnTo>
                    <a:pt x="300214" y="424664"/>
                  </a:lnTo>
                  <a:lnTo>
                    <a:pt x="267574" y="469093"/>
                  </a:lnTo>
                  <a:lnTo>
                    <a:pt x="238891" y="515832"/>
                  </a:lnTo>
                  <a:lnTo>
                    <a:pt x="214297" y="564650"/>
                  </a:lnTo>
                  <a:lnTo>
                    <a:pt x="193928" y="615314"/>
                  </a:lnTo>
                  <a:lnTo>
                    <a:pt x="25019" y="613409"/>
                  </a:lnTo>
                  <a:lnTo>
                    <a:pt x="0" y="746505"/>
                  </a:lnTo>
                  <a:lnTo>
                    <a:pt x="158241" y="805941"/>
                  </a:lnTo>
                  <a:lnTo>
                    <a:pt x="158918" y="860105"/>
                  </a:lnTo>
                  <a:lnTo>
                    <a:pt x="164264" y="913910"/>
                  </a:lnTo>
                  <a:lnTo>
                    <a:pt x="174225" y="967086"/>
                  </a:lnTo>
                  <a:lnTo>
                    <a:pt x="188746" y="1019367"/>
                  </a:lnTo>
                  <a:lnTo>
                    <a:pt x="207772" y="1070482"/>
                  </a:lnTo>
                  <a:lnTo>
                    <a:pt x="81279" y="1182496"/>
                  </a:lnTo>
                  <a:lnTo>
                    <a:pt x="153542" y="1300226"/>
                  </a:lnTo>
                  <a:lnTo>
                    <a:pt x="310641" y="1238122"/>
                  </a:lnTo>
                  <a:lnTo>
                    <a:pt x="341693" y="1272577"/>
                  </a:lnTo>
                  <a:lnTo>
                    <a:pt x="375073" y="1304882"/>
                  </a:lnTo>
                  <a:lnTo>
                    <a:pt x="410654" y="1334944"/>
                  </a:lnTo>
                  <a:lnTo>
                    <a:pt x="448309" y="1362667"/>
                  </a:lnTo>
                  <a:lnTo>
                    <a:pt x="487912" y="1387956"/>
                  </a:lnTo>
                  <a:lnTo>
                    <a:pt x="529335" y="1410715"/>
                  </a:lnTo>
                  <a:lnTo>
                    <a:pt x="503174" y="1577720"/>
                  </a:lnTo>
                  <a:lnTo>
                    <a:pt x="641096" y="1624964"/>
                  </a:lnTo>
                  <a:lnTo>
                    <a:pt x="722756" y="1477009"/>
                  </a:lnTo>
                  <a:lnTo>
                    <a:pt x="770080" y="1484577"/>
                  </a:lnTo>
                  <a:lnTo>
                    <a:pt x="817715" y="1489117"/>
                  </a:lnTo>
                  <a:lnTo>
                    <a:pt x="865504" y="1490630"/>
                  </a:lnTo>
                  <a:lnTo>
                    <a:pt x="913294" y="1489117"/>
                  </a:lnTo>
                  <a:lnTo>
                    <a:pt x="960929" y="1484577"/>
                  </a:lnTo>
                  <a:lnTo>
                    <a:pt x="1008252" y="1477009"/>
                  </a:lnTo>
                  <a:lnTo>
                    <a:pt x="1089913" y="1624964"/>
                  </a:lnTo>
                  <a:lnTo>
                    <a:pt x="1227835" y="1577720"/>
                  </a:lnTo>
                  <a:lnTo>
                    <a:pt x="1201674" y="1410715"/>
                  </a:lnTo>
                  <a:lnTo>
                    <a:pt x="1243097" y="1387956"/>
                  </a:lnTo>
                  <a:lnTo>
                    <a:pt x="1282700" y="1362667"/>
                  </a:lnTo>
                  <a:lnTo>
                    <a:pt x="1320355" y="1334944"/>
                  </a:lnTo>
                  <a:lnTo>
                    <a:pt x="1355936" y="1304882"/>
                  </a:lnTo>
                  <a:lnTo>
                    <a:pt x="1389316" y="1272577"/>
                  </a:lnTo>
                  <a:lnTo>
                    <a:pt x="1420367" y="1238122"/>
                  </a:lnTo>
                  <a:lnTo>
                    <a:pt x="1577466" y="1300226"/>
                  </a:lnTo>
                  <a:lnTo>
                    <a:pt x="1649729" y="1182496"/>
                  </a:lnTo>
                  <a:lnTo>
                    <a:pt x="1523237" y="1070482"/>
                  </a:lnTo>
                  <a:lnTo>
                    <a:pt x="1542263" y="1019367"/>
                  </a:lnTo>
                  <a:lnTo>
                    <a:pt x="1556784" y="967086"/>
                  </a:lnTo>
                  <a:lnTo>
                    <a:pt x="1566745" y="913910"/>
                  </a:lnTo>
                  <a:lnTo>
                    <a:pt x="1572091" y="860105"/>
                  </a:lnTo>
                  <a:lnTo>
                    <a:pt x="1572767" y="805941"/>
                  </a:lnTo>
                  <a:lnTo>
                    <a:pt x="1731009" y="746505"/>
                  </a:lnTo>
                  <a:lnTo>
                    <a:pt x="1705990" y="613409"/>
                  </a:lnTo>
                  <a:lnTo>
                    <a:pt x="1537080" y="615314"/>
                  </a:lnTo>
                  <a:lnTo>
                    <a:pt x="1516712" y="564650"/>
                  </a:lnTo>
                  <a:lnTo>
                    <a:pt x="1492118" y="515832"/>
                  </a:lnTo>
                  <a:lnTo>
                    <a:pt x="1463435" y="469093"/>
                  </a:lnTo>
                  <a:lnTo>
                    <a:pt x="1430795" y="424664"/>
                  </a:lnTo>
                  <a:lnTo>
                    <a:pt x="1394332" y="382777"/>
                  </a:lnTo>
                  <a:lnTo>
                    <a:pt x="1474470" y="233933"/>
                  </a:lnTo>
                  <a:lnTo>
                    <a:pt x="1362836" y="145795"/>
                  </a:lnTo>
                  <a:lnTo>
                    <a:pt x="1236599" y="258190"/>
                  </a:lnTo>
                  <a:lnTo>
                    <a:pt x="1194938" y="235858"/>
                  </a:lnTo>
                  <a:lnTo>
                    <a:pt x="1151852" y="216266"/>
                  </a:lnTo>
                  <a:lnTo>
                    <a:pt x="1107503" y="199469"/>
                  </a:lnTo>
                  <a:lnTo>
                    <a:pt x="1062053" y="185518"/>
                  </a:lnTo>
                  <a:lnTo>
                    <a:pt x="1015666" y="174468"/>
                  </a:lnTo>
                  <a:lnTo>
                    <a:pt x="968501" y="166369"/>
                  </a:lnTo>
                  <a:lnTo>
                    <a:pt x="939037" y="0"/>
                  </a:lnTo>
                  <a:close/>
                </a:path>
              </a:pathLst>
            </a:custGeom>
            <a:solidFill>
              <a:srgbClr val="001F5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10051668" y="2014220"/>
              <a:ext cx="1731010" cy="1624965"/>
            </a:xfrm>
            <a:custGeom>
              <a:avLst/>
              <a:gdLst/>
              <a:ahLst/>
              <a:cxnLst/>
              <a:rect l="l" t="t" r="r" b="b"/>
              <a:pathLst>
                <a:path w="1731009" h="1624964" extrusionOk="0">
                  <a:moveTo>
                    <a:pt x="1236599" y="258190"/>
                  </a:moveTo>
                  <a:lnTo>
                    <a:pt x="1362836" y="145795"/>
                  </a:lnTo>
                  <a:lnTo>
                    <a:pt x="1474470" y="233933"/>
                  </a:lnTo>
                  <a:lnTo>
                    <a:pt x="1394332" y="382777"/>
                  </a:lnTo>
                  <a:lnTo>
                    <a:pt x="1430795" y="424664"/>
                  </a:lnTo>
                  <a:lnTo>
                    <a:pt x="1463435" y="469093"/>
                  </a:lnTo>
                  <a:lnTo>
                    <a:pt x="1492118" y="515832"/>
                  </a:lnTo>
                  <a:lnTo>
                    <a:pt x="1516712" y="564650"/>
                  </a:lnTo>
                  <a:lnTo>
                    <a:pt x="1537080" y="615314"/>
                  </a:lnTo>
                  <a:lnTo>
                    <a:pt x="1705990" y="613409"/>
                  </a:lnTo>
                  <a:lnTo>
                    <a:pt x="1731009" y="746505"/>
                  </a:lnTo>
                  <a:lnTo>
                    <a:pt x="1572767" y="805941"/>
                  </a:lnTo>
                  <a:lnTo>
                    <a:pt x="1572091" y="860105"/>
                  </a:lnTo>
                  <a:lnTo>
                    <a:pt x="1566745" y="913910"/>
                  </a:lnTo>
                  <a:lnTo>
                    <a:pt x="1556784" y="967086"/>
                  </a:lnTo>
                  <a:lnTo>
                    <a:pt x="1542263" y="1019367"/>
                  </a:lnTo>
                  <a:lnTo>
                    <a:pt x="1523237" y="1070482"/>
                  </a:lnTo>
                  <a:lnTo>
                    <a:pt x="1649729" y="1182496"/>
                  </a:lnTo>
                  <a:lnTo>
                    <a:pt x="1577466" y="1300226"/>
                  </a:lnTo>
                  <a:lnTo>
                    <a:pt x="1420367" y="1238122"/>
                  </a:lnTo>
                  <a:lnTo>
                    <a:pt x="1389316" y="1272577"/>
                  </a:lnTo>
                  <a:lnTo>
                    <a:pt x="1355936" y="1304882"/>
                  </a:lnTo>
                  <a:lnTo>
                    <a:pt x="1320355" y="1334944"/>
                  </a:lnTo>
                  <a:lnTo>
                    <a:pt x="1282700" y="1362667"/>
                  </a:lnTo>
                  <a:lnTo>
                    <a:pt x="1243097" y="1387956"/>
                  </a:lnTo>
                  <a:lnTo>
                    <a:pt x="1201674" y="1410715"/>
                  </a:lnTo>
                  <a:lnTo>
                    <a:pt x="1227835" y="1577720"/>
                  </a:lnTo>
                  <a:lnTo>
                    <a:pt x="1089913" y="1624964"/>
                  </a:lnTo>
                  <a:lnTo>
                    <a:pt x="1008252" y="1477009"/>
                  </a:lnTo>
                  <a:lnTo>
                    <a:pt x="960929" y="1484577"/>
                  </a:lnTo>
                  <a:lnTo>
                    <a:pt x="913294" y="1489117"/>
                  </a:lnTo>
                  <a:lnTo>
                    <a:pt x="865504" y="1490630"/>
                  </a:lnTo>
                  <a:lnTo>
                    <a:pt x="817715" y="1489117"/>
                  </a:lnTo>
                  <a:lnTo>
                    <a:pt x="770080" y="1484577"/>
                  </a:lnTo>
                  <a:lnTo>
                    <a:pt x="722756" y="1477009"/>
                  </a:lnTo>
                  <a:lnTo>
                    <a:pt x="641096" y="1624964"/>
                  </a:lnTo>
                  <a:lnTo>
                    <a:pt x="503174" y="1577720"/>
                  </a:lnTo>
                  <a:lnTo>
                    <a:pt x="529335" y="1410715"/>
                  </a:lnTo>
                  <a:lnTo>
                    <a:pt x="487912" y="1387956"/>
                  </a:lnTo>
                  <a:lnTo>
                    <a:pt x="448309" y="1362667"/>
                  </a:lnTo>
                  <a:lnTo>
                    <a:pt x="410654" y="1334944"/>
                  </a:lnTo>
                  <a:lnTo>
                    <a:pt x="375073" y="1304882"/>
                  </a:lnTo>
                  <a:lnTo>
                    <a:pt x="341693" y="1272577"/>
                  </a:lnTo>
                  <a:lnTo>
                    <a:pt x="310641" y="1238122"/>
                  </a:lnTo>
                  <a:lnTo>
                    <a:pt x="153542" y="1300226"/>
                  </a:lnTo>
                  <a:lnTo>
                    <a:pt x="81279" y="1182496"/>
                  </a:lnTo>
                  <a:lnTo>
                    <a:pt x="207772" y="1070482"/>
                  </a:lnTo>
                  <a:lnTo>
                    <a:pt x="188746" y="1019367"/>
                  </a:lnTo>
                  <a:lnTo>
                    <a:pt x="174225" y="967086"/>
                  </a:lnTo>
                  <a:lnTo>
                    <a:pt x="164264" y="913910"/>
                  </a:lnTo>
                  <a:lnTo>
                    <a:pt x="158918" y="860105"/>
                  </a:lnTo>
                  <a:lnTo>
                    <a:pt x="158241" y="805941"/>
                  </a:lnTo>
                  <a:lnTo>
                    <a:pt x="0" y="746505"/>
                  </a:lnTo>
                  <a:lnTo>
                    <a:pt x="25019" y="613409"/>
                  </a:lnTo>
                  <a:lnTo>
                    <a:pt x="193928" y="615314"/>
                  </a:lnTo>
                  <a:lnTo>
                    <a:pt x="214297" y="564650"/>
                  </a:lnTo>
                  <a:lnTo>
                    <a:pt x="238891" y="515832"/>
                  </a:lnTo>
                  <a:lnTo>
                    <a:pt x="267574" y="469093"/>
                  </a:lnTo>
                  <a:lnTo>
                    <a:pt x="300214" y="424664"/>
                  </a:lnTo>
                  <a:lnTo>
                    <a:pt x="336676" y="382777"/>
                  </a:lnTo>
                  <a:lnTo>
                    <a:pt x="256539" y="233933"/>
                  </a:lnTo>
                  <a:lnTo>
                    <a:pt x="368173" y="145795"/>
                  </a:lnTo>
                  <a:lnTo>
                    <a:pt x="494410" y="258190"/>
                  </a:lnTo>
                  <a:lnTo>
                    <a:pt x="536071" y="235858"/>
                  </a:lnTo>
                  <a:lnTo>
                    <a:pt x="579157" y="216266"/>
                  </a:lnTo>
                  <a:lnTo>
                    <a:pt x="623506" y="199469"/>
                  </a:lnTo>
                  <a:lnTo>
                    <a:pt x="668956" y="185518"/>
                  </a:lnTo>
                  <a:lnTo>
                    <a:pt x="715343" y="174468"/>
                  </a:lnTo>
                  <a:lnTo>
                    <a:pt x="762507" y="166369"/>
                  </a:lnTo>
                  <a:lnTo>
                    <a:pt x="791972" y="0"/>
                  </a:lnTo>
                  <a:lnTo>
                    <a:pt x="939037" y="0"/>
                  </a:lnTo>
                  <a:lnTo>
                    <a:pt x="968501" y="166369"/>
                  </a:lnTo>
                  <a:lnTo>
                    <a:pt x="1015666" y="174468"/>
                  </a:lnTo>
                  <a:lnTo>
                    <a:pt x="1062053" y="185518"/>
                  </a:lnTo>
                  <a:lnTo>
                    <a:pt x="1107503" y="199469"/>
                  </a:lnTo>
                  <a:lnTo>
                    <a:pt x="1151852" y="216266"/>
                  </a:lnTo>
                  <a:lnTo>
                    <a:pt x="1194938" y="235858"/>
                  </a:lnTo>
                  <a:lnTo>
                    <a:pt x="1236599" y="258190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5" name="Google Shape;595;p11"/>
          <p:cNvSpPr txBox="1"/>
          <p:nvPr/>
        </p:nvSpPr>
        <p:spPr>
          <a:xfrm>
            <a:off x="10635233" y="2586989"/>
            <a:ext cx="56705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t" anchorCtr="0">
            <a:spAutoFit/>
          </a:bodyPr>
          <a:lstStyle/>
          <a:p>
            <a:pPr marL="21590" marR="5080" lvl="0" indent="-9525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KARIER  DOSEN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596" name="Google Shape;596;p11"/>
          <p:cNvGrpSpPr/>
          <p:nvPr/>
        </p:nvGrpSpPr>
        <p:grpSpPr>
          <a:xfrm>
            <a:off x="0" y="504444"/>
            <a:ext cx="12192000" cy="1647444"/>
            <a:chOff x="0" y="504444"/>
            <a:chExt cx="12192000" cy="1647444"/>
          </a:xfrm>
        </p:grpSpPr>
        <p:sp>
          <p:nvSpPr>
            <p:cNvPr id="597" name="Google Shape;597;p11"/>
            <p:cNvSpPr/>
            <p:nvPr/>
          </p:nvSpPr>
          <p:spPr>
            <a:xfrm>
              <a:off x="10655300" y="1260348"/>
              <a:ext cx="848360" cy="891540"/>
            </a:xfrm>
            <a:custGeom>
              <a:avLst/>
              <a:gdLst/>
              <a:ahLst/>
              <a:cxnLst/>
              <a:rect l="l" t="t" r="r" b="b"/>
              <a:pathLst>
                <a:path w="848359" h="891539" extrusionOk="0">
                  <a:moveTo>
                    <a:pt x="477774" y="0"/>
                  </a:moveTo>
                  <a:lnTo>
                    <a:pt x="370585" y="0"/>
                  </a:lnTo>
                  <a:lnTo>
                    <a:pt x="338327" y="136905"/>
                  </a:lnTo>
                  <a:lnTo>
                    <a:pt x="296142" y="150429"/>
                  </a:lnTo>
                  <a:lnTo>
                    <a:pt x="256397" y="169084"/>
                  </a:lnTo>
                  <a:lnTo>
                    <a:pt x="219581" y="192573"/>
                  </a:lnTo>
                  <a:lnTo>
                    <a:pt x="186181" y="220599"/>
                  </a:lnTo>
                  <a:lnTo>
                    <a:pt x="52450" y="177037"/>
                  </a:lnTo>
                  <a:lnTo>
                    <a:pt x="0" y="263651"/>
                  </a:lnTo>
                  <a:lnTo>
                    <a:pt x="100329" y="362076"/>
                  </a:lnTo>
                  <a:lnTo>
                    <a:pt x="91543" y="403661"/>
                  </a:lnTo>
                  <a:lnTo>
                    <a:pt x="88614" y="445769"/>
                  </a:lnTo>
                  <a:lnTo>
                    <a:pt x="91543" y="487878"/>
                  </a:lnTo>
                  <a:lnTo>
                    <a:pt x="100329" y="529463"/>
                  </a:lnTo>
                  <a:lnTo>
                    <a:pt x="0" y="627888"/>
                  </a:lnTo>
                  <a:lnTo>
                    <a:pt x="52450" y="714501"/>
                  </a:lnTo>
                  <a:lnTo>
                    <a:pt x="186181" y="670940"/>
                  </a:lnTo>
                  <a:lnTo>
                    <a:pt x="219581" y="698966"/>
                  </a:lnTo>
                  <a:lnTo>
                    <a:pt x="256397" y="722455"/>
                  </a:lnTo>
                  <a:lnTo>
                    <a:pt x="296142" y="741110"/>
                  </a:lnTo>
                  <a:lnTo>
                    <a:pt x="338327" y="754634"/>
                  </a:lnTo>
                  <a:lnTo>
                    <a:pt x="370585" y="891539"/>
                  </a:lnTo>
                  <a:lnTo>
                    <a:pt x="477774" y="891539"/>
                  </a:lnTo>
                  <a:lnTo>
                    <a:pt x="510031" y="754634"/>
                  </a:lnTo>
                  <a:lnTo>
                    <a:pt x="552217" y="741110"/>
                  </a:lnTo>
                  <a:lnTo>
                    <a:pt x="591962" y="722455"/>
                  </a:lnTo>
                  <a:lnTo>
                    <a:pt x="628778" y="698966"/>
                  </a:lnTo>
                  <a:lnTo>
                    <a:pt x="662177" y="670940"/>
                  </a:lnTo>
                  <a:lnTo>
                    <a:pt x="795908" y="714501"/>
                  </a:lnTo>
                  <a:lnTo>
                    <a:pt x="848359" y="627888"/>
                  </a:lnTo>
                  <a:lnTo>
                    <a:pt x="748029" y="529463"/>
                  </a:lnTo>
                  <a:lnTo>
                    <a:pt x="756816" y="487878"/>
                  </a:lnTo>
                  <a:lnTo>
                    <a:pt x="759745" y="445770"/>
                  </a:lnTo>
                  <a:lnTo>
                    <a:pt x="756816" y="403661"/>
                  </a:lnTo>
                  <a:lnTo>
                    <a:pt x="748029" y="362076"/>
                  </a:lnTo>
                  <a:lnTo>
                    <a:pt x="848359" y="263651"/>
                  </a:lnTo>
                  <a:lnTo>
                    <a:pt x="795908" y="177037"/>
                  </a:lnTo>
                  <a:lnTo>
                    <a:pt x="662177" y="220599"/>
                  </a:lnTo>
                  <a:lnTo>
                    <a:pt x="628778" y="192573"/>
                  </a:lnTo>
                  <a:lnTo>
                    <a:pt x="591962" y="169084"/>
                  </a:lnTo>
                  <a:lnTo>
                    <a:pt x="552217" y="150429"/>
                  </a:lnTo>
                  <a:lnTo>
                    <a:pt x="510031" y="136905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4B7E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10655300" y="1260348"/>
              <a:ext cx="848360" cy="891540"/>
            </a:xfrm>
            <a:custGeom>
              <a:avLst/>
              <a:gdLst/>
              <a:ahLst/>
              <a:cxnLst/>
              <a:rect l="l" t="t" r="r" b="b"/>
              <a:pathLst>
                <a:path w="848359" h="891539" extrusionOk="0">
                  <a:moveTo>
                    <a:pt x="662177" y="220599"/>
                  </a:moveTo>
                  <a:lnTo>
                    <a:pt x="795908" y="177037"/>
                  </a:lnTo>
                  <a:lnTo>
                    <a:pt x="848359" y="263651"/>
                  </a:lnTo>
                  <a:lnTo>
                    <a:pt x="748029" y="362076"/>
                  </a:lnTo>
                  <a:lnTo>
                    <a:pt x="756816" y="403661"/>
                  </a:lnTo>
                  <a:lnTo>
                    <a:pt x="759745" y="445770"/>
                  </a:lnTo>
                  <a:lnTo>
                    <a:pt x="756816" y="487878"/>
                  </a:lnTo>
                  <a:lnTo>
                    <a:pt x="748029" y="529463"/>
                  </a:lnTo>
                  <a:lnTo>
                    <a:pt x="848359" y="627888"/>
                  </a:lnTo>
                  <a:lnTo>
                    <a:pt x="795908" y="714501"/>
                  </a:lnTo>
                  <a:lnTo>
                    <a:pt x="662177" y="670940"/>
                  </a:lnTo>
                  <a:lnTo>
                    <a:pt x="628778" y="698966"/>
                  </a:lnTo>
                  <a:lnTo>
                    <a:pt x="591962" y="722455"/>
                  </a:lnTo>
                  <a:lnTo>
                    <a:pt x="552217" y="741110"/>
                  </a:lnTo>
                  <a:lnTo>
                    <a:pt x="510031" y="754634"/>
                  </a:lnTo>
                  <a:lnTo>
                    <a:pt x="477774" y="891539"/>
                  </a:lnTo>
                  <a:lnTo>
                    <a:pt x="370585" y="891539"/>
                  </a:lnTo>
                  <a:lnTo>
                    <a:pt x="338327" y="754634"/>
                  </a:lnTo>
                  <a:lnTo>
                    <a:pt x="296142" y="741110"/>
                  </a:lnTo>
                  <a:lnTo>
                    <a:pt x="256397" y="722455"/>
                  </a:lnTo>
                  <a:lnTo>
                    <a:pt x="219581" y="698966"/>
                  </a:lnTo>
                  <a:lnTo>
                    <a:pt x="186181" y="670940"/>
                  </a:lnTo>
                  <a:lnTo>
                    <a:pt x="52450" y="714501"/>
                  </a:lnTo>
                  <a:lnTo>
                    <a:pt x="0" y="627888"/>
                  </a:lnTo>
                  <a:lnTo>
                    <a:pt x="100329" y="529463"/>
                  </a:lnTo>
                  <a:lnTo>
                    <a:pt x="91543" y="487878"/>
                  </a:lnTo>
                  <a:lnTo>
                    <a:pt x="88614" y="445769"/>
                  </a:lnTo>
                  <a:lnTo>
                    <a:pt x="91543" y="403661"/>
                  </a:lnTo>
                  <a:lnTo>
                    <a:pt x="100329" y="362076"/>
                  </a:lnTo>
                  <a:lnTo>
                    <a:pt x="0" y="263651"/>
                  </a:lnTo>
                  <a:lnTo>
                    <a:pt x="52450" y="177037"/>
                  </a:lnTo>
                  <a:lnTo>
                    <a:pt x="186181" y="220599"/>
                  </a:lnTo>
                  <a:lnTo>
                    <a:pt x="219581" y="192573"/>
                  </a:lnTo>
                  <a:lnTo>
                    <a:pt x="256397" y="169084"/>
                  </a:lnTo>
                  <a:lnTo>
                    <a:pt x="296142" y="150429"/>
                  </a:lnTo>
                  <a:lnTo>
                    <a:pt x="338327" y="136905"/>
                  </a:lnTo>
                  <a:lnTo>
                    <a:pt x="370585" y="0"/>
                  </a:lnTo>
                  <a:lnTo>
                    <a:pt x="477774" y="0"/>
                  </a:lnTo>
                  <a:lnTo>
                    <a:pt x="510031" y="136905"/>
                  </a:lnTo>
                  <a:lnTo>
                    <a:pt x="552217" y="150429"/>
                  </a:lnTo>
                  <a:lnTo>
                    <a:pt x="591962" y="169084"/>
                  </a:lnTo>
                  <a:lnTo>
                    <a:pt x="628778" y="192573"/>
                  </a:lnTo>
                  <a:lnTo>
                    <a:pt x="662177" y="220599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0" y="504444"/>
              <a:ext cx="12192000" cy="523240"/>
            </a:xfrm>
            <a:custGeom>
              <a:avLst/>
              <a:gdLst/>
              <a:ahLst/>
              <a:cxnLst/>
              <a:rect l="l" t="t" r="r" b="b"/>
              <a:pathLst>
                <a:path w="12192000" h="523240" extrusionOk="0">
                  <a:moveTo>
                    <a:pt x="121920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0" y="52273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p11"/>
          <p:cNvSpPr txBox="1">
            <a:spLocks noGrp="1"/>
          </p:cNvSpPr>
          <p:nvPr>
            <p:ph type="title"/>
          </p:nvPr>
        </p:nvSpPr>
        <p:spPr>
          <a:xfrm>
            <a:off x="448536" y="103203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b" anchorCtr="0">
            <a:spAutoFit/>
          </a:bodyPr>
          <a:lstStyle/>
          <a:p>
            <a:pPr marL="1333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/>
              <a:t>1. Konsep Peraturan Mendikbud tentang Karier Dosen</a:t>
            </a:r>
            <a:endParaRPr/>
          </a:p>
        </p:txBody>
      </p:sp>
      <p:sp>
        <p:nvSpPr>
          <p:cNvPr id="601" name="Google Shape;601;p11"/>
          <p:cNvSpPr/>
          <p:nvPr/>
        </p:nvSpPr>
        <p:spPr>
          <a:xfrm>
            <a:off x="3387852" y="3005327"/>
            <a:ext cx="4750435" cy="462280"/>
          </a:xfrm>
          <a:custGeom>
            <a:avLst/>
            <a:gdLst/>
            <a:ahLst/>
            <a:cxnLst/>
            <a:rect l="l" t="t" r="r" b="b"/>
            <a:pathLst>
              <a:path w="4750434" h="462279" extrusionOk="0">
                <a:moveTo>
                  <a:pt x="0" y="461772"/>
                </a:moveTo>
                <a:lnTo>
                  <a:pt x="4750308" y="461772"/>
                </a:lnTo>
                <a:lnTo>
                  <a:pt x="4750308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1"/>
          <p:cNvSpPr txBox="1"/>
          <p:nvPr/>
        </p:nvSpPr>
        <p:spPr>
          <a:xfrm>
            <a:off x="3564382" y="3018790"/>
            <a:ext cx="43973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Mengatur Penghargaan dan Sanksi</a:t>
            </a:r>
            <a:endParaRPr sz="2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9341866" y="1938020"/>
            <a:ext cx="1547622" cy="2411476"/>
            <a:chOff x="9341866" y="1938020"/>
            <a:chExt cx="1547622" cy="2411476"/>
          </a:xfrm>
        </p:grpSpPr>
        <p:sp>
          <p:nvSpPr>
            <p:cNvPr id="604" name="Google Shape;604;p11"/>
            <p:cNvSpPr/>
            <p:nvPr/>
          </p:nvSpPr>
          <p:spPr>
            <a:xfrm>
              <a:off x="9341866" y="1938020"/>
              <a:ext cx="934719" cy="918844"/>
            </a:xfrm>
            <a:custGeom>
              <a:avLst/>
              <a:gdLst/>
              <a:ahLst/>
              <a:cxnLst/>
              <a:rect l="l" t="t" r="r" b="b"/>
              <a:pathLst>
                <a:path w="934720" h="918844" extrusionOk="0">
                  <a:moveTo>
                    <a:pt x="456564" y="0"/>
                  </a:moveTo>
                  <a:lnTo>
                    <a:pt x="341629" y="17271"/>
                  </a:lnTo>
                  <a:lnTo>
                    <a:pt x="330073" y="160654"/>
                  </a:lnTo>
                  <a:lnTo>
                    <a:pt x="287936" y="180978"/>
                  </a:lnTo>
                  <a:lnTo>
                    <a:pt x="249110" y="206089"/>
                  </a:lnTo>
                  <a:lnTo>
                    <a:pt x="214094" y="235628"/>
                  </a:lnTo>
                  <a:lnTo>
                    <a:pt x="183387" y="269239"/>
                  </a:lnTo>
                  <a:lnTo>
                    <a:pt x="42036" y="243458"/>
                  </a:lnTo>
                  <a:lnTo>
                    <a:pt x="0" y="339851"/>
                  </a:lnTo>
                  <a:lnTo>
                    <a:pt x="115061" y="425957"/>
                  </a:lnTo>
                  <a:lnTo>
                    <a:pt x="112210" y="469318"/>
                  </a:lnTo>
                  <a:lnTo>
                    <a:pt x="115585" y="512333"/>
                  </a:lnTo>
                  <a:lnTo>
                    <a:pt x="125081" y="554420"/>
                  </a:lnTo>
                  <a:lnTo>
                    <a:pt x="140588" y="594994"/>
                  </a:lnTo>
                  <a:lnTo>
                    <a:pt x="56133" y="711326"/>
                  </a:lnTo>
                  <a:lnTo>
                    <a:pt x="124713" y="790955"/>
                  </a:lnTo>
                  <a:lnTo>
                    <a:pt x="252222" y="724407"/>
                  </a:lnTo>
                  <a:lnTo>
                    <a:pt x="291488" y="747444"/>
                  </a:lnTo>
                  <a:lnTo>
                    <a:pt x="333660" y="765349"/>
                  </a:lnTo>
                  <a:lnTo>
                    <a:pt x="378166" y="777896"/>
                  </a:lnTo>
                  <a:lnTo>
                    <a:pt x="424433" y="784859"/>
                  </a:lnTo>
                  <a:lnTo>
                    <a:pt x="477900" y="918337"/>
                  </a:lnTo>
                  <a:lnTo>
                    <a:pt x="592835" y="900938"/>
                  </a:lnTo>
                  <a:lnTo>
                    <a:pt x="604392" y="757681"/>
                  </a:lnTo>
                  <a:lnTo>
                    <a:pt x="646529" y="737284"/>
                  </a:lnTo>
                  <a:lnTo>
                    <a:pt x="685355" y="712136"/>
                  </a:lnTo>
                  <a:lnTo>
                    <a:pt x="720371" y="682583"/>
                  </a:lnTo>
                  <a:lnTo>
                    <a:pt x="751077" y="648969"/>
                  </a:lnTo>
                  <a:lnTo>
                    <a:pt x="892428" y="674751"/>
                  </a:lnTo>
                  <a:lnTo>
                    <a:pt x="934465" y="578484"/>
                  </a:lnTo>
                  <a:lnTo>
                    <a:pt x="819403" y="492378"/>
                  </a:lnTo>
                  <a:lnTo>
                    <a:pt x="822253" y="448964"/>
                  </a:lnTo>
                  <a:lnTo>
                    <a:pt x="818864" y="405955"/>
                  </a:lnTo>
                  <a:lnTo>
                    <a:pt x="809331" y="363898"/>
                  </a:lnTo>
                  <a:lnTo>
                    <a:pt x="793750" y="323341"/>
                  </a:lnTo>
                  <a:lnTo>
                    <a:pt x="878331" y="207009"/>
                  </a:lnTo>
                  <a:lnTo>
                    <a:pt x="809751" y="127380"/>
                  </a:lnTo>
                  <a:lnTo>
                    <a:pt x="682243" y="193801"/>
                  </a:lnTo>
                  <a:lnTo>
                    <a:pt x="642977" y="170783"/>
                  </a:lnTo>
                  <a:lnTo>
                    <a:pt x="600805" y="152908"/>
                  </a:lnTo>
                  <a:lnTo>
                    <a:pt x="556299" y="140366"/>
                  </a:lnTo>
                  <a:lnTo>
                    <a:pt x="510031" y="133350"/>
                  </a:lnTo>
                  <a:lnTo>
                    <a:pt x="456564" y="0"/>
                  </a:lnTo>
                  <a:close/>
                </a:path>
              </a:pathLst>
            </a:custGeom>
            <a:solidFill>
              <a:srgbClr val="4B7E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9341866" y="1938020"/>
              <a:ext cx="934719" cy="918844"/>
            </a:xfrm>
            <a:custGeom>
              <a:avLst/>
              <a:gdLst/>
              <a:ahLst/>
              <a:cxnLst/>
              <a:rect l="l" t="t" r="r" b="b"/>
              <a:pathLst>
                <a:path w="934720" h="918844" extrusionOk="0">
                  <a:moveTo>
                    <a:pt x="682243" y="193801"/>
                  </a:moveTo>
                  <a:lnTo>
                    <a:pt x="809751" y="127380"/>
                  </a:lnTo>
                  <a:lnTo>
                    <a:pt x="878331" y="207009"/>
                  </a:lnTo>
                  <a:lnTo>
                    <a:pt x="793750" y="323341"/>
                  </a:lnTo>
                  <a:lnTo>
                    <a:pt x="809331" y="363898"/>
                  </a:lnTo>
                  <a:lnTo>
                    <a:pt x="818864" y="405955"/>
                  </a:lnTo>
                  <a:lnTo>
                    <a:pt x="822253" y="448964"/>
                  </a:lnTo>
                  <a:lnTo>
                    <a:pt x="819403" y="492378"/>
                  </a:lnTo>
                  <a:lnTo>
                    <a:pt x="934465" y="578484"/>
                  </a:lnTo>
                  <a:lnTo>
                    <a:pt x="892428" y="674751"/>
                  </a:lnTo>
                  <a:lnTo>
                    <a:pt x="751077" y="648969"/>
                  </a:lnTo>
                  <a:lnTo>
                    <a:pt x="720371" y="682583"/>
                  </a:lnTo>
                  <a:lnTo>
                    <a:pt x="685355" y="712136"/>
                  </a:lnTo>
                  <a:lnTo>
                    <a:pt x="646529" y="737284"/>
                  </a:lnTo>
                  <a:lnTo>
                    <a:pt x="604392" y="757681"/>
                  </a:lnTo>
                  <a:lnTo>
                    <a:pt x="592835" y="900938"/>
                  </a:lnTo>
                  <a:lnTo>
                    <a:pt x="477900" y="918337"/>
                  </a:lnTo>
                  <a:lnTo>
                    <a:pt x="424433" y="784859"/>
                  </a:lnTo>
                  <a:lnTo>
                    <a:pt x="378166" y="777896"/>
                  </a:lnTo>
                  <a:lnTo>
                    <a:pt x="333660" y="765349"/>
                  </a:lnTo>
                  <a:lnTo>
                    <a:pt x="291488" y="747444"/>
                  </a:lnTo>
                  <a:lnTo>
                    <a:pt x="252222" y="724407"/>
                  </a:lnTo>
                  <a:lnTo>
                    <a:pt x="124713" y="790955"/>
                  </a:lnTo>
                  <a:lnTo>
                    <a:pt x="56133" y="711326"/>
                  </a:lnTo>
                  <a:lnTo>
                    <a:pt x="140588" y="594994"/>
                  </a:lnTo>
                  <a:lnTo>
                    <a:pt x="125081" y="554420"/>
                  </a:lnTo>
                  <a:lnTo>
                    <a:pt x="115585" y="512333"/>
                  </a:lnTo>
                  <a:lnTo>
                    <a:pt x="112210" y="469318"/>
                  </a:lnTo>
                  <a:lnTo>
                    <a:pt x="115061" y="425957"/>
                  </a:lnTo>
                  <a:lnTo>
                    <a:pt x="0" y="339851"/>
                  </a:lnTo>
                  <a:lnTo>
                    <a:pt x="42036" y="243458"/>
                  </a:lnTo>
                  <a:lnTo>
                    <a:pt x="183387" y="269239"/>
                  </a:lnTo>
                  <a:lnTo>
                    <a:pt x="214094" y="235628"/>
                  </a:lnTo>
                  <a:lnTo>
                    <a:pt x="249110" y="206089"/>
                  </a:lnTo>
                  <a:lnTo>
                    <a:pt x="287936" y="180978"/>
                  </a:lnTo>
                  <a:lnTo>
                    <a:pt x="330073" y="160654"/>
                  </a:lnTo>
                  <a:lnTo>
                    <a:pt x="341629" y="17271"/>
                  </a:lnTo>
                  <a:lnTo>
                    <a:pt x="456564" y="0"/>
                  </a:lnTo>
                  <a:lnTo>
                    <a:pt x="510031" y="133350"/>
                  </a:lnTo>
                  <a:lnTo>
                    <a:pt x="556299" y="140366"/>
                  </a:lnTo>
                  <a:lnTo>
                    <a:pt x="600805" y="152908"/>
                  </a:lnTo>
                  <a:lnTo>
                    <a:pt x="642977" y="170783"/>
                  </a:lnTo>
                  <a:lnTo>
                    <a:pt x="682243" y="193801"/>
                  </a:ln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10041128" y="3457956"/>
              <a:ext cx="848360" cy="891540"/>
            </a:xfrm>
            <a:custGeom>
              <a:avLst/>
              <a:gdLst/>
              <a:ahLst/>
              <a:cxnLst/>
              <a:rect l="l" t="t" r="r" b="b"/>
              <a:pathLst>
                <a:path w="848359" h="891539" extrusionOk="0">
                  <a:moveTo>
                    <a:pt x="477774" y="0"/>
                  </a:moveTo>
                  <a:lnTo>
                    <a:pt x="370586" y="0"/>
                  </a:lnTo>
                  <a:lnTo>
                    <a:pt x="338327" y="136906"/>
                  </a:lnTo>
                  <a:lnTo>
                    <a:pt x="296142" y="150429"/>
                  </a:lnTo>
                  <a:lnTo>
                    <a:pt x="256397" y="169084"/>
                  </a:lnTo>
                  <a:lnTo>
                    <a:pt x="219581" y="192573"/>
                  </a:lnTo>
                  <a:lnTo>
                    <a:pt x="186181" y="220599"/>
                  </a:lnTo>
                  <a:lnTo>
                    <a:pt x="52450" y="177038"/>
                  </a:lnTo>
                  <a:lnTo>
                    <a:pt x="0" y="263652"/>
                  </a:lnTo>
                  <a:lnTo>
                    <a:pt x="100329" y="362077"/>
                  </a:lnTo>
                  <a:lnTo>
                    <a:pt x="91543" y="403661"/>
                  </a:lnTo>
                  <a:lnTo>
                    <a:pt x="88614" y="445770"/>
                  </a:lnTo>
                  <a:lnTo>
                    <a:pt x="91543" y="487878"/>
                  </a:lnTo>
                  <a:lnTo>
                    <a:pt x="100329" y="529463"/>
                  </a:lnTo>
                  <a:lnTo>
                    <a:pt x="0" y="627888"/>
                  </a:lnTo>
                  <a:lnTo>
                    <a:pt x="52450" y="714502"/>
                  </a:lnTo>
                  <a:lnTo>
                    <a:pt x="186181" y="670941"/>
                  </a:lnTo>
                  <a:lnTo>
                    <a:pt x="219581" y="698966"/>
                  </a:lnTo>
                  <a:lnTo>
                    <a:pt x="256397" y="722455"/>
                  </a:lnTo>
                  <a:lnTo>
                    <a:pt x="296142" y="741110"/>
                  </a:lnTo>
                  <a:lnTo>
                    <a:pt x="338327" y="754634"/>
                  </a:lnTo>
                  <a:lnTo>
                    <a:pt x="370586" y="891540"/>
                  </a:lnTo>
                  <a:lnTo>
                    <a:pt x="477774" y="891540"/>
                  </a:lnTo>
                  <a:lnTo>
                    <a:pt x="510031" y="754634"/>
                  </a:lnTo>
                  <a:lnTo>
                    <a:pt x="552217" y="741110"/>
                  </a:lnTo>
                  <a:lnTo>
                    <a:pt x="591962" y="722455"/>
                  </a:lnTo>
                  <a:lnTo>
                    <a:pt x="628778" y="698966"/>
                  </a:lnTo>
                  <a:lnTo>
                    <a:pt x="662177" y="670941"/>
                  </a:lnTo>
                  <a:lnTo>
                    <a:pt x="795908" y="714502"/>
                  </a:lnTo>
                  <a:lnTo>
                    <a:pt x="848360" y="627888"/>
                  </a:lnTo>
                  <a:lnTo>
                    <a:pt x="748029" y="529463"/>
                  </a:lnTo>
                  <a:lnTo>
                    <a:pt x="756816" y="487878"/>
                  </a:lnTo>
                  <a:lnTo>
                    <a:pt x="759745" y="445770"/>
                  </a:lnTo>
                  <a:lnTo>
                    <a:pt x="756816" y="403661"/>
                  </a:lnTo>
                  <a:lnTo>
                    <a:pt x="748029" y="362077"/>
                  </a:lnTo>
                  <a:lnTo>
                    <a:pt x="848360" y="263652"/>
                  </a:lnTo>
                  <a:lnTo>
                    <a:pt x="795908" y="177038"/>
                  </a:lnTo>
                  <a:lnTo>
                    <a:pt x="662177" y="220599"/>
                  </a:lnTo>
                  <a:lnTo>
                    <a:pt x="628778" y="192573"/>
                  </a:lnTo>
                  <a:lnTo>
                    <a:pt x="591962" y="169084"/>
                  </a:lnTo>
                  <a:lnTo>
                    <a:pt x="552217" y="150429"/>
                  </a:lnTo>
                  <a:lnTo>
                    <a:pt x="510031" y="136906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4B7E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10041128" y="3457956"/>
              <a:ext cx="848360" cy="891540"/>
            </a:xfrm>
            <a:custGeom>
              <a:avLst/>
              <a:gdLst/>
              <a:ahLst/>
              <a:cxnLst/>
              <a:rect l="l" t="t" r="r" b="b"/>
              <a:pathLst>
                <a:path w="848359" h="891539" extrusionOk="0">
                  <a:moveTo>
                    <a:pt x="662177" y="220599"/>
                  </a:moveTo>
                  <a:lnTo>
                    <a:pt x="795908" y="177038"/>
                  </a:lnTo>
                  <a:lnTo>
                    <a:pt x="848360" y="263652"/>
                  </a:lnTo>
                  <a:lnTo>
                    <a:pt x="748029" y="362077"/>
                  </a:lnTo>
                  <a:lnTo>
                    <a:pt x="756816" y="403661"/>
                  </a:lnTo>
                  <a:lnTo>
                    <a:pt x="759745" y="445770"/>
                  </a:lnTo>
                  <a:lnTo>
                    <a:pt x="756816" y="487878"/>
                  </a:lnTo>
                  <a:lnTo>
                    <a:pt x="748029" y="529463"/>
                  </a:lnTo>
                  <a:lnTo>
                    <a:pt x="848360" y="627888"/>
                  </a:lnTo>
                  <a:lnTo>
                    <a:pt x="795908" y="714502"/>
                  </a:lnTo>
                  <a:lnTo>
                    <a:pt x="662177" y="670941"/>
                  </a:lnTo>
                  <a:lnTo>
                    <a:pt x="628778" y="698966"/>
                  </a:lnTo>
                  <a:lnTo>
                    <a:pt x="591962" y="722455"/>
                  </a:lnTo>
                  <a:lnTo>
                    <a:pt x="552217" y="741110"/>
                  </a:lnTo>
                  <a:lnTo>
                    <a:pt x="510031" y="754634"/>
                  </a:lnTo>
                  <a:lnTo>
                    <a:pt x="477774" y="891540"/>
                  </a:lnTo>
                  <a:lnTo>
                    <a:pt x="370586" y="891540"/>
                  </a:lnTo>
                  <a:lnTo>
                    <a:pt x="338327" y="754634"/>
                  </a:lnTo>
                  <a:lnTo>
                    <a:pt x="296142" y="741110"/>
                  </a:lnTo>
                  <a:lnTo>
                    <a:pt x="256397" y="722455"/>
                  </a:lnTo>
                  <a:lnTo>
                    <a:pt x="219581" y="698966"/>
                  </a:lnTo>
                  <a:lnTo>
                    <a:pt x="186181" y="670941"/>
                  </a:lnTo>
                  <a:lnTo>
                    <a:pt x="52450" y="714502"/>
                  </a:lnTo>
                  <a:lnTo>
                    <a:pt x="0" y="627888"/>
                  </a:lnTo>
                  <a:lnTo>
                    <a:pt x="100329" y="529463"/>
                  </a:lnTo>
                  <a:lnTo>
                    <a:pt x="91543" y="487878"/>
                  </a:lnTo>
                  <a:lnTo>
                    <a:pt x="88614" y="445770"/>
                  </a:lnTo>
                  <a:lnTo>
                    <a:pt x="91543" y="403661"/>
                  </a:lnTo>
                  <a:lnTo>
                    <a:pt x="100329" y="362077"/>
                  </a:lnTo>
                  <a:lnTo>
                    <a:pt x="0" y="263652"/>
                  </a:lnTo>
                  <a:lnTo>
                    <a:pt x="52450" y="177038"/>
                  </a:lnTo>
                  <a:lnTo>
                    <a:pt x="186181" y="220599"/>
                  </a:lnTo>
                  <a:lnTo>
                    <a:pt x="219581" y="192573"/>
                  </a:lnTo>
                  <a:lnTo>
                    <a:pt x="256397" y="169084"/>
                  </a:lnTo>
                  <a:lnTo>
                    <a:pt x="296142" y="150429"/>
                  </a:lnTo>
                  <a:lnTo>
                    <a:pt x="338327" y="136906"/>
                  </a:lnTo>
                  <a:lnTo>
                    <a:pt x="370586" y="0"/>
                  </a:lnTo>
                  <a:lnTo>
                    <a:pt x="477774" y="0"/>
                  </a:lnTo>
                  <a:lnTo>
                    <a:pt x="510031" y="136906"/>
                  </a:lnTo>
                  <a:lnTo>
                    <a:pt x="552217" y="150429"/>
                  </a:lnTo>
                  <a:lnTo>
                    <a:pt x="591962" y="169084"/>
                  </a:lnTo>
                  <a:lnTo>
                    <a:pt x="628778" y="192573"/>
                  </a:lnTo>
                  <a:lnTo>
                    <a:pt x="662177" y="220599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p11"/>
          <p:cNvSpPr txBox="1"/>
          <p:nvPr/>
        </p:nvSpPr>
        <p:spPr>
          <a:xfrm>
            <a:off x="10297159" y="3772280"/>
            <a:ext cx="3359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BKD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09" name="Google Shape;609;p11"/>
          <p:cNvSpPr txBox="1"/>
          <p:nvPr/>
        </p:nvSpPr>
        <p:spPr>
          <a:xfrm>
            <a:off x="10773536" y="1551558"/>
            <a:ext cx="61468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SERDOS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10" name="Google Shape;610;p11"/>
          <p:cNvSpPr txBox="1"/>
          <p:nvPr/>
        </p:nvSpPr>
        <p:spPr>
          <a:xfrm>
            <a:off x="9686290" y="2254961"/>
            <a:ext cx="313690" cy="24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PAK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11" name="Google Shape;611;p11"/>
          <p:cNvSpPr/>
          <p:nvPr/>
        </p:nvSpPr>
        <p:spPr>
          <a:xfrm>
            <a:off x="286511" y="5740704"/>
            <a:ext cx="615695" cy="63550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15593" y="5656636"/>
            <a:ext cx="2419587" cy="14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2"/>
          <p:cNvSpPr/>
          <p:nvPr/>
        </p:nvSpPr>
        <p:spPr>
          <a:xfrm>
            <a:off x="0" y="1426463"/>
            <a:ext cx="550545" cy="342900"/>
          </a:xfrm>
          <a:custGeom>
            <a:avLst/>
            <a:gdLst/>
            <a:ahLst/>
            <a:cxnLst/>
            <a:rect l="l" t="t" r="r" b="b"/>
            <a:pathLst>
              <a:path w="550545" h="342900" extrusionOk="0">
                <a:moveTo>
                  <a:pt x="550164" y="0"/>
                </a:moveTo>
                <a:lnTo>
                  <a:pt x="0" y="0"/>
                </a:lnTo>
                <a:lnTo>
                  <a:pt x="0" y="342900"/>
                </a:lnTo>
                <a:lnTo>
                  <a:pt x="550164" y="342900"/>
                </a:lnTo>
                <a:lnTo>
                  <a:pt x="550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2"/>
          <p:cNvSpPr txBox="1">
            <a:spLocks noGrp="1"/>
          </p:cNvSpPr>
          <p:nvPr>
            <p:ph type="title"/>
          </p:nvPr>
        </p:nvSpPr>
        <p:spPr>
          <a:xfrm>
            <a:off x="492353" y="816686"/>
            <a:ext cx="5830570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b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PO </a:t>
            </a:r>
            <a:r>
              <a:rPr lang="en-US" sz="4400" b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BKD </a:t>
            </a:r>
            <a:r>
              <a:rPr lang="en-US" sz="4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Tahun 2021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2"/>
          <p:cNvSpPr txBox="1"/>
          <p:nvPr/>
        </p:nvSpPr>
        <p:spPr>
          <a:xfrm>
            <a:off x="648716" y="2651887"/>
            <a:ext cx="3250565" cy="102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#MBKM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14999"/>
              </a:lnSpc>
              <a:spcBef>
                <a:spcPts val="88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Kebijakan Merdeka Belajar Kampus  Merdeka masuk dalam Rubrik BKD.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2"/>
          <p:cNvSpPr txBox="1"/>
          <p:nvPr/>
        </p:nvSpPr>
        <p:spPr>
          <a:xfrm>
            <a:off x="4382515" y="2651887"/>
            <a:ext cx="2668905" cy="35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Sesuai PO PAK 2019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2"/>
          <p:cNvSpPr txBox="1"/>
          <p:nvPr/>
        </p:nvSpPr>
        <p:spPr>
          <a:xfrm>
            <a:off x="4382515" y="3088919"/>
            <a:ext cx="3293745" cy="58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Rubrik BKD disesuaikan dengan PO  PAK 2019.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2"/>
          <p:cNvSpPr txBox="1"/>
          <p:nvPr/>
        </p:nvSpPr>
        <p:spPr>
          <a:xfrm>
            <a:off x="8190356" y="2547950"/>
            <a:ext cx="2785745" cy="74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Kinerja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Kinerja berorientasi “Outcome”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2"/>
          <p:cNvSpPr txBox="1"/>
          <p:nvPr/>
        </p:nvSpPr>
        <p:spPr>
          <a:xfrm>
            <a:off x="8190356" y="3302889"/>
            <a:ext cx="324993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minimal “Output” dan bukan proses.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2"/>
          <p:cNvSpPr txBox="1"/>
          <p:nvPr/>
        </p:nvSpPr>
        <p:spPr>
          <a:xfrm>
            <a:off x="4439539" y="4614164"/>
            <a:ext cx="3312160" cy="130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Kewajiban Khusus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just" rtl="0">
              <a:lnSpc>
                <a:spcPct val="1151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Melaporkan Kewajiban Khusus Bagi  Dosen dengan Jafung AA, L, LK dan  Profesor setiap 3 Tahun.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2"/>
          <p:cNvSpPr txBox="1"/>
          <p:nvPr/>
        </p:nvSpPr>
        <p:spPr>
          <a:xfrm>
            <a:off x="8264397" y="4576064"/>
            <a:ext cx="2693035" cy="35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Penghargaan/Sanksi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2"/>
          <p:cNvSpPr txBox="1"/>
          <p:nvPr/>
        </p:nvSpPr>
        <p:spPr>
          <a:xfrm>
            <a:off x="8264397" y="5012288"/>
            <a:ext cx="3420745" cy="142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Penghargaan bagi Dosen berkinerja  Lebih dan Sanksi bagi dosen  berkinerja kurang (Sesuai kebijakan  internal PT dan peraturan perundang-  undangan yang berlaku).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2"/>
          <p:cNvSpPr txBox="1"/>
          <p:nvPr/>
        </p:nvSpPr>
        <p:spPr>
          <a:xfrm>
            <a:off x="648716" y="4690364"/>
            <a:ext cx="1606550" cy="35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Beban Kerja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2"/>
          <p:cNvSpPr txBox="1"/>
          <p:nvPr/>
        </p:nvSpPr>
        <p:spPr>
          <a:xfrm>
            <a:off x="648716" y="5127142"/>
            <a:ext cx="3397250" cy="142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1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Beban kerja dosen mengacu pada  ekuivalen waktu mengajar penuh  (Minimum 37,5 jam per minggu) serta  nisbah dosen dan mahasiswa (IPS=  1:45 dan IPA= 1:30)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p12"/>
          <p:cNvGrpSpPr/>
          <p:nvPr/>
        </p:nvGrpSpPr>
        <p:grpSpPr>
          <a:xfrm>
            <a:off x="7232141" y="4500371"/>
            <a:ext cx="413765" cy="375920"/>
            <a:chOff x="7232141" y="4500371"/>
            <a:chExt cx="413765" cy="375920"/>
          </a:xfrm>
        </p:grpSpPr>
        <p:sp>
          <p:nvSpPr>
            <p:cNvPr id="631" name="Google Shape;631;p12"/>
            <p:cNvSpPr/>
            <p:nvPr/>
          </p:nvSpPr>
          <p:spPr>
            <a:xfrm>
              <a:off x="7485887" y="4500371"/>
              <a:ext cx="160019" cy="1463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7232141" y="4549901"/>
              <a:ext cx="360045" cy="326390"/>
            </a:xfrm>
            <a:custGeom>
              <a:avLst/>
              <a:gdLst/>
              <a:ahLst/>
              <a:cxnLst/>
              <a:rect l="l" t="t" r="r" b="b"/>
              <a:pathLst>
                <a:path w="360045" h="326389" extrusionOk="0">
                  <a:moveTo>
                    <a:pt x="330707" y="64008"/>
                  </a:moveTo>
                  <a:lnTo>
                    <a:pt x="88391" y="283464"/>
                  </a:lnTo>
                </a:path>
                <a:path w="360045" h="326389" extrusionOk="0">
                  <a:moveTo>
                    <a:pt x="260984" y="0"/>
                  </a:moveTo>
                  <a:lnTo>
                    <a:pt x="17525" y="221361"/>
                  </a:lnTo>
                  <a:lnTo>
                    <a:pt x="15748" y="222885"/>
                  </a:lnTo>
                  <a:lnTo>
                    <a:pt x="14731" y="224409"/>
                  </a:lnTo>
                  <a:lnTo>
                    <a:pt x="14097" y="225933"/>
                  </a:lnTo>
                  <a:lnTo>
                    <a:pt x="13588" y="227965"/>
                  </a:lnTo>
                  <a:lnTo>
                    <a:pt x="0" y="312293"/>
                  </a:lnTo>
                  <a:lnTo>
                    <a:pt x="0" y="314833"/>
                  </a:lnTo>
                  <a:lnTo>
                    <a:pt x="13588" y="326136"/>
                  </a:lnTo>
                  <a:lnTo>
                    <a:pt x="15239" y="326136"/>
                  </a:lnTo>
                  <a:lnTo>
                    <a:pt x="108203" y="313817"/>
                  </a:lnTo>
                  <a:lnTo>
                    <a:pt x="112140" y="312800"/>
                  </a:lnTo>
                  <a:lnTo>
                    <a:pt x="113918" y="311785"/>
                  </a:lnTo>
                  <a:lnTo>
                    <a:pt x="115569" y="310261"/>
                  </a:lnTo>
                  <a:lnTo>
                    <a:pt x="359663" y="89408"/>
                  </a:lnTo>
                </a:path>
                <a:path w="360045" h="326389" extrusionOk="0">
                  <a:moveTo>
                    <a:pt x="47243" y="245364"/>
                  </a:moveTo>
                  <a:lnTo>
                    <a:pt x="289559" y="25908"/>
                  </a:lnTo>
                </a:path>
                <a:path w="360045" h="326389" extrusionOk="0">
                  <a:moveTo>
                    <a:pt x="51815" y="316992"/>
                  </a:moveTo>
                  <a:lnTo>
                    <a:pt x="10667" y="278892"/>
                  </a:lnTo>
                </a:path>
                <a:path w="360045" h="326389" extrusionOk="0">
                  <a:moveTo>
                    <a:pt x="18287" y="223520"/>
                  </a:moveTo>
                  <a:lnTo>
                    <a:pt x="18923" y="222504"/>
                  </a:lnTo>
                  <a:lnTo>
                    <a:pt x="112775" y="307340"/>
                  </a:lnTo>
                  <a:lnTo>
                    <a:pt x="111632" y="307848"/>
                  </a:lnTo>
                </a:path>
              </a:pathLst>
            </a:custGeom>
            <a:noFill/>
            <a:ln w="19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12"/>
          <p:cNvGrpSpPr/>
          <p:nvPr/>
        </p:nvGrpSpPr>
        <p:grpSpPr>
          <a:xfrm>
            <a:off x="3431285" y="2623566"/>
            <a:ext cx="421005" cy="401320"/>
            <a:chOff x="3431285" y="2623566"/>
            <a:chExt cx="421005" cy="401320"/>
          </a:xfrm>
        </p:grpSpPr>
        <p:sp>
          <p:nvSpPr>
            <p:cNvPr id="634" name="Google Shape;634;p12"/>
            <p:cNvSpPr/>
            <p:nvPr/>
          </p:nvSpPr>
          <p:spPr>
            <a:xfrm>
              <a:off x="3431285" y="2623566"/>
              <a:ext cx="421005" cy="401320"/>
            </a:xfrm>
            <a:custGeom>
              <a:avLst/>
              <a:gdLst/>
              <a:ahLst/>
              <a:cxnLst/>
              <a:rect l="l" t="t" r="r" b="b"/>
              <a:pathLst>
                <a:path w="421004" h="401319" extrusionOk="0">
                  <a:moveTo>
                    <a:pt x="210312" y="0"/>
                  </a:moveTo>
                  <a:lnTo>
                    <a:pt x="199516" y="0"/>
                  </a:lnTo>
                  <a:lnTo>
                    <a:pt x="188849" y="1270"/>
                  </a:lnTo>
                  <a:lnTo>
                    <a:pt x="178053" y="2539"/>
                  </a:lnTo>
                  <a:lnTo>
                    <a:pt x="168021" y="3810"/>
                  </a:lnTo>
                  <a:lnTo>
                    <a:pt x="157861" y="6476"/>
                  </a:lnTo>
                  <a:lnTo>
                    <a:pt x="147827" y="9017"/>
                  </a:lnTo>
                  <a:lnTo>
                    <a:pt x="137794" y="12192"/>
                  </a:lnTo>
                  <a:lnTo>
                    <a:pt x="128397" y="16001"/>
                  </a:lnTo>
                  <a:lnTo>
                    <a:pt x="118872" y="19812"/>
                  </a:lnTo>
                  <a:lnTo>
                    <a:pt x="110236" y="24384"/>
                  </a:lnTo>
                  <a:lnTo>
                    <a:pt x="101473" y="28829"/>
                  </a:lnTo>
                  <a:lnTo>
                    <a:pt x="92710" y="33909"/>
                  </a:lnTo>
                  <a:lnTo>
                    <a:pt x="84709" y="39750"/>
                  </a:lnTo>
                  <a:lnTo>
                    <a:pt x="76580" y="45466"/>
                  </a:lnTo>
                  <a:lnTo>
                    <a:pt x="69214" y="51816"/>
                  </a:lnTo>
                  <a:lnTo>
                    <a:pt x="61849" y="58928"/>
                  </a:lnTo>
                  <a:lnTo>
                    <a:pt x="54483" y="65912"/>
                  </a:lnTo>
                  <a:lnTo>
                    <a:pt x="47751" y="73025"/>
                  </a:lnTo>
                  <a:lnTo>
                    <a:pt x="41655" y="80645"/>
                  </a:lnTo>
                  <a:lnTo>
                    <a:pt x="35560" y="88392"/>
                  </a:lnTo>
                  <a:lnTo>
                    <a:pt x="30225" y="96647"/>
                  </a:lnTo>
                  <a:lnTo>
                    <a:pt x="25526" y="105029"/>
                  </a:lnTo>
                  <a:lnTo>
                    <a:pt x="20827" y="113284"/>
                  </a:lnTo>
                  <a:lnTo>
                    <a:pt x="16763" y="122300"/>
                  </a:lnTo>
                  <a:lnTo>
                    <a:pt x="12826" y="131318"/>
                  </a:lnTo>
                  <a:lnTo>
                    <a:pt x="9398" y="140843"/>
                  </a:lnTo>
                  <a:lnTo>
                    <a:pt x="6730" y="150495"/>
                  </a:lnTo>
                  <a:lnTo>
                    <a:pt x="4063" y="160020"/>
                  </a:lnTo>
                  <a:lnTo>
                    <a:pt x="2666" y="169672"/>
                  </a:lnTo>
                  <a:lnTo>
                    <a:pt x="1397" y="179959"/>
                  </a:lnTo>
                  <a:lnTo>
                    <a:pt x="0" y="190119"/>
                  </a:lnTo>
                  <a:lnTo>
                    <a:pt x="0" y="200406"/>
                  </a:lnTo>
                  <a:lnTo>
                    <a:pt x="0" y="210693"/>
                  </a:lnTo>
                  <a:lnTo>
                    <a:pt x="1397" y="220853"/>
                  </a:lnTo>
                  <a:lnTo>
                    <a:pt x="2666" y="231139"/>
                  </a:lnTo>
                  <a:lnTo>
                    <a:pt x="4063" y="240792"/>
                  </a:lnTo>
                  <a:lnTo>
                    <a:pt x="6730" y="250317"/>
                  </a:lnTo>
                  <a:lnTo>
                    <a:pt x="9398" y="259969"/>
                  </a:lnTo>
                  <a:lnTo>
                    <a:pt x="12826" y="269494"/>
                  </a:lnTo>
                  <a:lnTo>
                    <a:pt x="16763" y="278511"/>
                  </a:lnTo>
                  <a:lnTo>
                    <a:pt x="20827" y="287528"/>
                  </a:lnTo>
                  <a:lnTo>
                    <a:pt x="25526" y="295783"/>
                  </a:lnTo>
                  <a:lnTo>
                    <a:pt x="30225" y="304164"/>
                  </a:lnTo>
                  <a:lnTo>
                    <a:pt x="54483" y="334899"/>
                  </a:lnTo>
                  <a:lnTo>
                    <a:pt x="61849" y="341884"/>
                  </a:lnTo>
                  <a:lnTo>
                    <a:pt x="69214" y="348996"/>
                  </a:lnTo>
                  <a:lnTo>
                    <a:pt x="76580" y="355346"/>
                  </a:lnTo>
                  <a:lnTo>
                    <a:pt x="84709" y="361061"/>
                  </a:lnTo>
                  <a:lnTo>
                    <a:pt x="92710" y="366903"/>
                  </a:lnTo>
                  <a:lnTo>
                    <a:pt x="101473" y="371983"/>
                  </a:lnTo>
                  <a:lnTo>
                    <a:pt x="110236" y="376428"/>
                  </a:lnTo>
                  <a:lnTo>
                    <a:pt x="118872" y="381000"/>
                  </a:lnTo>
                  <a:lnTo>
                    <a:pt x="128397" y="384810"/>
                  </a:lnTo>
                  <a:lnTo>
                    <a:pt x="137794" y="388620"/>
                  </a:lnTo>
                  <a:lnTo>
                    <a:pt x="147827" y="391795"/>
                  </a:lnTo>
                  <a:lnTo>
                    <a:pt x="157861" y="394335"/>
                  </a:lnTo>
                  <a:lnTo>
                    <a:pt x="168021" y="397001"/>
                  </a:lnTo>
                  <a:lnTo>
                    <a:pt x="178053" y="398272"/>
                  </a:lnTo>
                  <a:lnTo>
                    <a:pt x="188849" y="399542"/>
                  </a:lnTo>
                  <a:lnTo>
                    <a:pt x="199516" y="400812"/>
                  </a:lnTo>
                  <a:lnTo>
                    <a:pt x="210312" y="400812"/>
                  </a:lnTo>
                  <a:lnTo>
                    <a:pt x="221106" y="400812"/>
                  </a:lnTo>
                  <a:lnTo>
                    <a:pt x="231775" y="399542"/>
                  </a:lnTo>
                  <a:lnTo>
                    <a:pt x="242569" y="398272"/>
                  </a:lnTo>
                  <a:lnTo>
                    <a:pt x="252602" y="397001"/>
                  </a:lnTo>
                  <a:lnTo>
                    <a:pt x="262763" y="394335"/>
                  </a:lnTo>
                  <a:lnTo>
                    <a:pt x="272796" y="391795"/>
                  </a:lnTo>
                  <a:lnTo>
                    <a:pt x="282828" y="388620"/>
                  </a:lnTo>
                  <a:lnTo>
                    <a:pt x="292226" y="384810"/>
                  </a:lnTo>
                  <a:lnTo>
                    <a:pt x="301625" y="381000"/>
                  </a:lnTo>
                  <a:lnTo>
                    <a:pt x="310388" y="376428"/>
                  </a:lnTo>
                  <a:lnTo>
                    <a:pt x="319150" y="371983"/>
                  </a:lnTo>
                  <a:lnTo>
                    <a:pt x="327913" y="366903"/>
                  </a:lnTo>
                  <a:lnTo>
                    <a:pt x="335914" y="361061"/>
                  </a:lnTo>
                  <a:lnTo>
                    <a:pt x="344042" y="355346"/>
                  </a:lnTo>
                  <a:lnTo>
                    <a:pt x="351409" y="348996"/>
                  </a:lnTo>
                  <a:lnTo>
                    <a:pt x="358775" y="341884"/>
                  </a:lnTo>
                  <a:lnTo>
                    <a:pt x="366140" y="334899"/>
                  </a:lnTo>
                  <a:lnTo>
                    <a:pt x="372872" y="327787"/>
                  </a:lnTo>
                  <a:lnTo>
                    <a:pt x="378967" y="320167"/>
                  </a:lnTo>
                  <a:lnTo>
                    <a:pt x="384937" y="312420"/>
                  </a:lnTo>
                  <a:lnTo>
                    <a:pt x="390398" y="304164"/>
                  </a:lnTo>
                  <a:lnTo>
                    <a:pt x="395097" y="295783"/>
                  </a:lnTo>
                  <a:lnTo>
                    <a:pt x="399796" y="287528"/>
                  </a:lnTo>
                  <a:lnTo>
                    <a:pt x="403733" y="278511"/>
                  </a:lnTo>
                  <a:lnTo>
                    <a:pt x="407797" y="269494"/>
                  </a:lnTo>
                  <a:lnTo>
                    <a:pt x="411225" y="259969"/>
                  </a:lnTo>
                  <a:lnTo>
                    <a:pt x="413892" y="250317"/>
                  </a:lnTo>
                  <a:lnTo>
                    <a:pt x="416560" y="240792"/>
                  </a:lnTo>
                  <a:lnTo>
                    <a:pt x="417956" y="231139"/>
                  </a:lnTo>
                  <a:lnTo>
                    <a:pt x="419226" y="220853"/>
                  </a:lnTo>
                  <a:lnTo>
                    <a:pt x="420624" y="210693"/>
                  </a:lnTo>
                  <a:lnTo>
                    <a:pt x="420624" y="200406"/>
                  </a:lnTo>
                  <a:lnTo>
                    <a:pt x="420624" y="190119"/>
                  </a:lnTo>
                  <a:lnTo>
                    <a:pt x="419226" y="179959"/>
                  </a:lnTo>
                  <a:lnTo>
                    <a:pt x="417956" y="169672"/>
                  </a:lnTo>
                  <a:lnTo>
                    <a:pt x="416560" y="160020"/>
                  </a:lnTo>
                  <a:lnTo>
                    <a:pt x="413892" y="150495"/>
                  </a:lnTo>
                  <a:lnTo>
                    <a:pt x="411225" y="140843"/>
                  </a:lnTo>
                  <a:lnTo>
                    <a:pt x="407797" y="131318"/>
                  </a:lnTo>
                  <a:lnTo>
                    <a:pt x="403733" y="122300"/>
                  </a:lnTo>
                  <a:lnTo>
                    <a:pt x="399796" y="113284"/>
                  </a:lnTo>
                  <a:lnTo>
                    <a:pt x="395097" y="105029"/>
                  </a:lnTo>
                  <a:lnTo>
                    <a:pt x="390398" y="96647"/>
                  </a:lnTo>
                  <a:lnTo>
                    <a:pt x="384937" y="88392"/>
                  </a:lnTo>
                  <a:lnTo>
                    <a:pt x="378967" y="80645"/>
                  </a:lnTo>
                  <a:lnTo>
                    <a:pt x="372872" y="73025"/>
                  </a:lnTo>
                  <a:lnTo>
                    <a:pt x="366140" y="65912"/>
                  </a:lnTo>
                  <a:lnTo>
                    <a:pt x="358775" y="58928"/>
                  </a:lnTo>
                  <a:lnTo>
                    <a:pt x="351409" y="51816"/>
                  </a:lnTo>
                  <a:lnTo>
                    <a:pt x="344042" y="45466"/>
                  </a:lnTo>
                  <a:lnTo>
                    <a:pt x="335914" y="39750"/>
                  </a:lnTo>
                  <a:lnTo>
                    <a:pt x="327913" y="33909"/>
                  </a:lnTo>
                  <a:lnTo>
                    <a:pt x="319150" y="28829"/>
                  </a:lnTo>
                  <a:lnTo>
                    <a:pt x="310388" y="24384"/>
                  </a:lnTo>
                  <a:lnTo>
                    <a:pt x="301625" y="19812"/>
                  </a:lnTo>
                  <a:lnTo>
                    <a:pt x="292226" y="16001"/>
                  </a:lnTo>
                  <a:lnTo>
                    <a:pt x="282828" y="12192"/>
                  </a:lnTo>
                  <a:lnTo>
                    <a:pt x="272796" y="9017"/>
                  </a:lnTo>
                  <a:lnTo>
                    <a:pt x="262763" y="6476"/>
                  </a:lnTo>
                  <a:lnTo>
                    <a:pt x="252602" y="3810"/>
                  </a:lnTo>
                  <a:lnTo>
                    <a:pt x="242569" y="2539"/>
                  </a:lnTo>
                  <a:lnTo>
                    <a:pt x="231775" y="1270"/>
                  </a:lnTo>
                  <a:lnTo>
                    <a:pt x="221106" y="0"/>
                  </a:lnTo>
                  <a:lnTo>
                    <a:pt x="210312" y="0"/>
                  </a:lnTo>
                </a:path>
              </a:pathLst>
            </a:custGeom>
            <a:noFill/>
            <a:ln w="19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3692651" y="2791968"/>
              <a:ext cx="68579" cy="701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3520439" y="2791968"/>
              <a:ext cx="68579" cy="7010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3530345" y="2908554"/>
              <a:ext cx="220979" cy="43180"/>
            </a:xfrm>
            <a:custGeom>
              <a:avLst/>
              <a:gdLst/>
              <a:ahLst/>
              <a:cxnLst/>
              <a:rect l="l" t="t" r="r" b="b"/>
              <a:pathLst>
                <a:path w="220979" h="43180" extrusionOk="0">
                  <a:moveTo>
                    <a:pt x="220979" y="0"/>
                  </a:moveTo>
                  <a:lnTo>
                    <a:pt x="209550" y="9525"/>
                  </a:lnTo>
                  <a:lnTo>
                    <a:pt x="197357" y="18415"/>
                  </a:lnTo>
                  <a:lnTo>
                    <a:pt x="155575" y="36322"/>
                  </a:lnTo>
                  <a:lnTo>
                    <a:pt x="110489" y="42672"/>
                  </a:lnTo>
                  <a:lnTo>
                    <a:pt x="94995" y="42037"/>
                  </a:lnTo>
                  <a:lnTo>
                    <a:pt x="50545" y="31876"/>
                  </a:lnTo>
                  <a:lnTo>
                    <a:pt x="11429" y="9525"/>
                  </a:lnTo>
                  <a:lnTo>
                    <a:pt x="0" y="0"/>
                  </a:lnTo>
                </a:path>
              </a:pathLst>
            </a:custGeom>
            <a:noFill/>
            <a:ln w="19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12"/>
          <p:cNvGrpSpPr/>
          <p:nvPr/>
        </p:nvGrpSpPr>
        <p:grpSpPr>
          <a:xfrm>
            <a:off x="10972037" y="2590038"/>
            <a:ext cx="502920" cy="503681"/>
            <a:chOff x="10972037" y="2590038"/>
            <a:chExt cx="502920" cy="503681"/>
          </a:xfrm>
        </p:grpSpPr>
        <p:sp>
          <p:nvSpPr>
            <p:cNvPr id="639" name="Google Shape;639;p12"/>
            <p:cNvSpPr/>
            <p:nvPr/>
          </p:nvSpPr>
          <p:spPr>
            <a:xfrm>
              <a:off x="10972037" y="2590038"/>
              <a:ext cx="502920" cy="386080"/>
            </a:xfrm>
            <a:custGeom>
              <a:avLst/>
              <a:gdLst/>
              <a:ahLst/>
              <a:cxnLst/>
              <a:rect l="l" t="t" r="r" b="b"/>
              <a:pathLst>
                <a:path w="502920" h="386080" extrusionOk="0">
                  <a:moveTo>
                    <a:pt x="488314" y="33527"/>
                  </a:moveTo>
                  <a:lnTo>
                    <a:pt x="14604" y="33527"/>
                  </a:lnTo>
                  <a:lnTo>
                    <a:pt x="11683" y="33527"/>
                  </a:lnTo>
                  <a:lnTo>
                    <a:pt x="8762" y="34289"/>
                  </a:lnTo>
                  <a:lnTo>
                    <a:pt x="0" y="46354"/>
                  </a:lnTo>
                  <a:lnTo>
                    <a:pt x="0" y="49657"/>
                  </a:lnTo>
                  <a:lnTo>
                    <a:pt x="0" y="369442"/>
                  </a:lnTo>
                  <a:lnTo>
                    <a:pt x="0" y="372745"/>
                  </a:lnTo>
                  <a:lnTo>
                    <a:pt x="761" y="375920"/>
                  </a:lnTo>
                  <a:lnTo>
                    <a:pt x="14604" y="385572"/>
                  </a:lnTo>
                  <a:lnTo>
                    <a:pt x="488314" y="385572"/>
                  </a:lnTo>
                  <a:lnTo>
                    <a:pt x="502919" y="372745"/>
                  </a:lnTo>
                  <a:lnTo>
                    <a:pt x="502919" y="369442"/>
                  </a:lnTo>
                  <a:lnTo>
                    <a:pt x="502919" y="49657"/>
                  </a:lnTo>
                  <a:lnTo>
                    <a:pt x="502919" y="46354"/>
                  </a:lnTo>
                  <a:lnTo>
                    <a:pt x="502157" y="43179"/>
                  </a:lnTo>
                  <a:lnTo>
                    <a:pt x="491235" y="33527"/>
                  </a:lnTo>
                  <a:lnTo>
                    <a:pt x="488314" y="33527"/>
                  </a:lnTo>
                  <a:close/>
                </a:path>
                <a:path w="502920" h="386080" extrusionOk="0">
                  <a:moveTo>
                    <a:pt x="265175" y="33527"/>
                  </a:moveTo>
                  <a:lnTo>
                    <a:pt x="265175" y="16383"/>
                  </a:lnTo>
                  <a:lnTo>
                    <a:pt x="265175" y="13081"/>
                  </a:lnTo>
                  <a:lnTo>
                    <a:pt x="263778" y="9778"/>
                  </a:lnTo>
                  <a:lnTo>
                    <a:pt x="263016" y="7365"/>
                  </a:lnTo>
                  <a:lnTo>
                    <a:pt x="260857" y="4952"/>
                  </a:lnTo>
                  <a:lnTo>
                    <a:pt x="258698" y="2539"/>
                  </a:lnTo>
                  <a:lnTo>
                    <a:pt x="256412" y="1650"/>
                  </a:lnTo>
                  <a:lnTo>
                    <a:pt x="253618" y="0"/>
                  </a:lnTo>
                  <a:lnTo>
                    <a:pt x="250697" y="0"/>
                  </a:lnTo>
                  <a:lnTo>
                    <a:pt x="247776" y="0"/>
                  </a:lnTo>
                  <a:lnTo>
                    <a:pt x="244855" y="1650"/>
                  </a:lnTo>
                  <a:lnTo>
                    <a:pt x="242696" y="2539"/>
                  </a:lnTo>
                  <a:lnTo>
                    <a:pt x="240537" y="4952"/>
                  </a:lnTo>
                  <a:lnTo>
                    <a:pt x="238378" y="7365"/>
                  </a:lnTo>
                  <a:lnTo>
                    <a:pt x="237616" y="9778"/>
                  </a:lnTo>
                  <a:lnTo>
                    <a:pt x="236219" y="13081"/>
                  </a:lnTo>
                  <a:lnTo>
                    <a:pt x="236219" y="16383"/>
                  </a:lnTo>
                  <a:lnTo>
                    <a:pt x="236219" y="33527"/>
                  </a:lnTo>
                </a:path>
              </a:pathLst>
            </a:custGeom>
            <a:noFill/>
            <a:ln w="19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11041379" y="2965704"/>
              <a:ext cx="91440" cy="1280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11312651" y="2965704"/>
              <a:ext cx="92963" cy="12801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11000993" y="2655608"/>
              <a:ext cx="445134" cy="288290"/>
            </a:xfrm>
            <a:custGeom>
              <a:avLst/>
              <a:gdLst/>
              <a:ahLst/>
              <a:cxnLst/>
              <a:rect l="l" t="t" r="r" b="b"/>
              <a:pathLst>
                <a:path w="445134" h="288289" extrusionOk="0">
                  <a:moveTo>
                    <a:pt x="0" y="287997"/>
                  </a:moveTo>
                  <a:lnTo>
                    <a:pt x="444944" y="287997"/>
                  </a:lnTo>
                  <a:lnTo>
                    <a:pt x="444944" y="0"/>
                  </a:lnTo>
                  <a:lnTo>
                    <a:pt x="0" y="0"/>
                  </a:lnTo>
                  <a:lnTo>
                    <a:pt x="0" y="287997"/>
                  </a:lnTo>
                  <a:close/>
                </a:path>
                <a:path w="445134" h="288289" extrusionOk="0">
                  <a:moveTo>
                    <a:pt x="352044" y="70065"/>
                  </a:moveTo>
                  <a:lnTo>
                    <a:pt x="232409" y="202907"/>
                  </a:lnTo>
                  <a:lnTo>
                    <a:pt x="222123" y="207733"/>
                  </a:lnTo>
                  <a:lnTo>
                    <a:pt x="219201" y="206971"/>
                  </a:lnTo>
                  <a:lnTo>
                    <a:pt x="216280" y="206082"/>
                  </a:lnTo>
                  <a:lnTo>
                    <a:pt x="214122" y="204558"/>
                  </a:lnTo>
                  <a:lnTo>
                    <a:pt x="211962" y="202907"/>
                  </a:lnTo>
                  <a:lnTo>
                    <a:pt x="153542" y="138137"/>
                  </a:lnTo>
                  <a:lnTo>
                    <a:pt x="76200" y="223989"/>
                  </a:lnTo>
                </a:path>
              </a:pathLst>
            </a:custGeom>
            <a:noFill/>
            <a:ln w="19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11266931" y="2709672"/>
              <a:ext cx="102107" cy="11125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12"/>
          <p:cNvSpPr txBox="1"/>
          <p:nvPr/>
        </p:nvSpPr>
        <p:spPr>
          <a:xfrm>
            <a:off x="11891009" y="6440525"/>
            <a:ext cx="164465" cy="2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5ABBA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45" name="Google Shape;645;p12"/>
          <p:cNvGrpSpPr/>
          <p:nvPr/>
        </p:nvGrpSpPr>
        <p:grpSpPr>
          <a:xfrm>
            <a:off x="11049000" y="4422648"/>
            <a:ext cx="408940" cy="518160"/>
            <a:chOff x="11049000" y="4422648"/>
            <a:chExt cx="408940" cy="518160"/>
          </a:xfrm>
        </p:grpSpPr>
        <p:sp>
          <p:nvSpPr>
            <p:cNvPr id="646" name="Google Shape;646;p12"/>
            <p:cNvSpPr/>
            <p:nvPr/>
          </p:nvSpPr>
          <p:spPr>
            <a:xfrm>
              <a:off x="11049000" y="4422648"/>
              <a:ext cx="408940" cy="518159"/>
            </a:xfrm>
            <a:custGeom>
              <a:avLst/>
              <a:gdLst/>
              <a:ahLst/>
              <a:cxnLst/>
              <a:rect l="l" t="t" r="r" b="b"/>
              <a:pathLst>
                <a:path w="408940" h="518160" extrusionOk="0">
                  <a:moveTo>
                    <a:pt x="245872" y="266700"/>
                  </a:moveTo>
                  <a:lnTo>
                    <a:pt x="408431" y="266700"/>
                  </a:lnTo>
                  <a:lnTo>
                    <a:pt x="408431" y="170306"/>
                  </a:lnTo>
                  <a:lnTo>
                    <a:pt x="407670" y="167639"/>
                  </a:lnTo>
                  <a:lnTo>
                    <a:pt x="407034" y="164845"/>
                  </a:lnTo>
                  <a:lnTo>
                    <a:pt x="397509" y="156718"/>
                  </a:lnTo>
                  <a:lnTo>
                    <a:pt x="394716" y="156718"/>
                  </a:lnTo>
                  <a:lnTo>
                    <a:pt x="303275" y="156718"/>
                  </a:lnTo>
                  <a:lnTo>
                    <a:pt x="341502" y="135762"/>
                  </a:lnTo>
                  <a:lnTo>
                    <a:pt x="369443" y="99059"/>
                  </a:lnTo>
                  <a:lnTo>
                    <a:pt x="376300" y="69214"/>
                  </a:lnTo>
                  <a:lnTo>
                    <a:pt x="375666" y="62483"/>
                  </a:lnTo>
                  <a:lnTo>
                    <a:pt x="374269" y="55625"/>
                  </a:lnTo>
                  <a:lnTo>
                    <a:pt x="372236" y="48894"/>
                  </a:lnTo>
                  <a:lnTo>
                    <a:pt x="370204" y="42799"/>
                  </a:lnTo>
                  <a:lnTo>
                    <a:pt x="366775" y="37337"/>
                  </a:lnTo>
                  <a:lnTo>
                    <a:pt x="363347" y="31241"/>
                  </a:lnTo>
                  <a:lnTo>
                    <a:pt x="333248" y="6095"/>
                  </a:lnTo>
                  <a:lnTo>
                    <a:pt x="306704" y="0"/>
                  </a:lnTo>
                  <a:lnTo>
                    <a:pt x="299084" y="634"/>
                  </a:lnTo>
                  <a:lnTo>
                    <a:pt x="260223" y="16256"/>
                  </a:lnTo>
                  <a:lnTo>
                    <a:pt x="231521" y="46100"/>
                  </a:lnTo>
                  <a:lnTo>
                    <a:pt x="217931" y="74675"/>
                  </a:lnTo>
                  <a:lnTo>
                    <a:pt x="214502" y="84835"/>
                  </a:lnTo>
                  <a:lnTo>
                    <a:pt x="206882" y="122174"/>
                  </a:lnTo>
                  <a:lnTo>
                    <a:pt x="204216" y="152019"/>
                  </a:lnTo>
                  <a:lnTo>
                    <a:pt x="203580" y="136397"/>
                  </a:lnTo>
                  <a:lnTo>
                    <a:pt x="196723" y="94360"/>
                  </a:lnTo>
                  <a:lnTo>
                    <a:pt x="190500" y="74675"/>
                  </a:lnTo>
                  <a:lnTo>
                    <a:pt x="187198" y="64515"/>
                  </a:lnTo>
                  <a:lnTo>
                    <a:pt x="164592" y="29844"/>
                  </a:lnTo>
                  <a:lnTo>
                    <a:pt x="131825" y="6857"/>
                  </a:lnTo>
                  <a:lnTo>
                    <a:pt x="101726" y="0"/>
                  </a:lnTo>
                  <a:lnTo>
                    <a:pt x="94996" y="634"/>
                  </a:lnTo>
                  <a:lnTo>
                    <a:pt x="58800" y="17018"/>
                  </a:lnTo>
                  <a:lnTo>
                    <a:pt x="41655" y="37337"/>
                  </a:lnTo>
                  <a:lnTo>
                    <a:pt x="38226" y="42799"/>
                  </a:lnTo>
                  <a:lnTo>
                    <a:pt x="36195" y="48894"/>
                  </a:lnTo>
                  <a:lnTo>
                    <a:pt x="34163" y="55625"/>
                  </a:lnTo>
                  <a:lnTo>
                    <a:pt x="32766" y="62483"/>
                  </a:lnTo>
                  <a:lnTo>
                    <a:pt x="32130" y="69214"/>
                  </a:lnTo>
                  <a:lnTo>
                    <a:pt x="32766" y="76707"/>
                  </a:lnTo>
                  <a:lnTo>
                    <a:pt x="48514" y="115315"/>
                  </a:lnTo>
                  <a:lnTo>
                    <a:pt x="81915" y="145922"/>
                  </a:lnTo>
                  <a:lnTo>
                    <a:pt x="105155" y="156718"/>
                  </a:lnTo>
                  <a:lnTo>
                    <a:pt x="13716" y="156718"/>
                  </a:lnTo>
                  <a:lnTo>
                    <a:pt x="10922" y="156718"/>
                  </a:lnTo>
                  <a:lnTo>
                    <a:pt x="8890" y="157479"/>
                  </a:lnTo>
                  <a:lnTo>
                    <a:pt x="761" y="167639"/>
                  </a:lnTo>
                  <a:lnTo>
                    <a:pt x="0" y="170306"/>
                  </a:lnTo>
                  <a:lnTo>
                    <a:pt x="0" y="266700"/>
                  </a:lnTo>
                  <a:lnTo>
                    <a:pt x="162559" y="266700"/>
                  </a:lnTo>
                </a:path>
                <a:path w="408940" h="518160" extrusionOk="0">
                  <a:moveTo>
                    <a:pt x="105155" y="156971"/>
                  </a:moveTo>
                  <a:lnTo>
                    <a:pt x="303275" y="156971"/>
                  </a:lnTo>
                </a:path>
                <a:path w="408940" h="518160" extrusionOk="0">
                  <a:moveTo>
                    <a:pt x="163068" y="156971"/>
                  </a:moveTo>
                  <a:lnTo>
                    <a:pt x="163068" y="518159"/>
                  </a:lnTo>
                  <a:lnTo>
                    <a:pt x="245364" y="518159"/>
                  </a:lnTo>
                  <a:lnTo>
                    <a:pt x="245364" y="156971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11274552" y="4465320"/>
              <a:ext cx="108203" cy="10667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11123676" y="4465320"/>
              <a:ext cx="108203" cy="10667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11070336" y="4689348"/>
              <a:ext cx="365760" cy="251460"/>
            </a:xfrm>
            <a:custGeom>
              <a:avLst/>
              <a:gdLst/>
              <a:ahLst/>
              <a:cxnLst/>
              <a:rect l="l" t="t" r="r" b="b"/>
              <a:pathLst>
                <a:path w="365759" h="251460" extrusionOk="0">
                  <a:moveTo>
                    <a:pt x="0" y="0"/>
                  </a:moveTo>
                  <a:lnTo>
                    <a:pt x="0" y="237744"/>
                  </a:lnTo>
                  <a:lnTo>
                    <a:pt x="762" y="240537"/>
                  </a:lnTo>
                  <a:lnTo>
                    <a:pt x="1397" y="243204"/>
                  </a:lnTo>
                  <a:lnTo>
                    <a:pt x="2794" y="245363"/>
                  </a:lnTo>
                  <a:lnTo>
                    <a:pt x="4064" y="247395"/>
                  </a:lnTo>
                  <a:lnTo>
                    <a:pt x="6223" y="248665"/>
                  </a:lnTo>
                  <a:lnTo>
                    <a:pt x="8890" y="250062"/>
                  </a:lnTo>
                  <a:lnTo>
                    <a:pt x="11049" y="250697"/>
                  </a:lnTo>
                  <a:lnTo>
                    <a:pt x="13716" y="251459"/>
                  </a:lnTo>
                  <a:lnTo>
                    <a:pt x="141732" y="251459"/>
                  </a:lnTo>
                </a:path>
                <a:path w="365759" h="251460" extrusionOk="0">
                  <a:moveTo>
                    <a:pt x="224028" y="251459"/>
                  </a:moveTo>
                  <a:lnTo>
                    <a:pt x="352044" y="251459"/>
                  </a:lnTo>
                  <a:lnTo>
                    <a:pt x="354711" y="250697"/>
                  </a:lnTo>
                  <a:lnTo>
                    <a:pt x="356743" y="250062"/>
                  </a:lnTo>
                  <a:lnTo>
                    <a:pt x="359537" y="248665"/>
                  </a:lnTo>
                  <a:lnTo>
                    <a:pt x="361696" y="247395"/>
                  </a:lnTo>
                  <a:lnTo>
                    <a:pt x="362966" y="245363"/>
                  </a:lnTo>
                  <a:lnTo>
                    <a:pt x="364363" y="243204"/>
                  </a:lnTo>
                  <a:lnTo>
                    <a:pt x="364998" y="240537"/>
                  </a:lnTo>
                  <a:lnTo>
                    <a:pt x="365760" y="237744"/>
                  </a:lnTo>
                  <a:lnTo>
                    <a:pt x="365760" y="0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12"/>
          <p:cNvSpPr/>
          <p:nvPr/>
        </p:nvSpPr>
        <p:spPr>
          <a:xfrm>
            <a:off x="7176516" y="2511551"/>
            <a:ext cx="455930" cy="596265"/>
          </a:xfrm>
          <a:custGeom>
            <a:avLst/>
            <a:gdLst/>
            <a:ahLst/>
            <a:cxnLst/>
            <a:rect l="l" t="t" r="r" b="b"/>
            <a:pathLst>
              <a:path w="455929" h="596264" extrusionOk="0">
                <a:moveTo>
                  <a:pt x="36575" y="568578"/>
                </a:moveTo>
                <a:lnTo>
                  <a:pt x="37210" y="572643"/>
                </a:lnTo>
                <a:lnTo>
                  <a:pt x="37973" y="577469"/>
                </a:lnTo>
                <a:lnTo>
                  <a:pt x="57657" y="595884"/>
                </a:lnTo>
                <a:lnTo>
                  <a:pt x="62483" y="595884"/>
                </a:lnTo>
                <a:lnTo>
                  <a:pt x="440689" y="595884"/>
                </a:lnTo>
                <a:lnTo>
                  <a:pt x="442722" y="595884"/>
                </a:lnTo>
                <a:lnTo>
                  <a:pt x="444753" y="595122"/>
                </a:lnTo>
                <a:lnTo>
                  <a:pt x="455675" y="565912"/>
                </a:lnTo>
                <a:lnTo>
                  <a:pt x="455675" y="91312"/>
                </a:lnTo>
                <a:lnTo>
                  <a:pt x="455675" y="87249"/>
                </a:lnTo>
                <a:lnTo>
                  <a:pt x="448182" y="78359"/>
                </a:lnTo>
                <a:lnTo>
                  <a:pt x="440689" y="77724"/>
                </a:lnTo>
              </a:path>
              <a:path w="455929" h="596264" extrusionOk="0">
                <a:moveTo>
                  <a:pt x="400303" y="28956"/>
                </a:moveTo>
                <a:lnTo>
                  <a:pt x="21843" y="28956"/>
                </a:lnTo>
                <a:lnTo>
                  <a:pt x="17779" y="29718"/>
                </a:lnTo>
                <a:lnTo>
                  <a:pt x="0" y="50800"/>
                </a:lnTo>
                <a:lnTo>
                  <a:pt x="0" y="525272"/>
                </a:lnTo>
                <a:lnTo>
                  <a:pt x="21843" y="547115"/>
                </a:lnTo>
                <a:lnTo>
                  <a:pt x="400303" y="547115"/>
                </a:lnTo>
                <a:lnTo>
                  <a:pt x="422148" y="525272"/>
                </a:lnTo>
                <a:lnTo>
                  <a:pt x="422148" y="50800"/>
                </a:lnTo>
                <a:lnTo>
                  <a:pt x="400303" y="28956"/>
                </a:lnTo>
              </a:path>
              <a:path w="455929" h="596264" extrusionOk="0">
                <a:moveTo>
                  <a:pt x="256031" y="33527"/>
                </a:moveTo>
                <a:lnTo>
                  <a:pt x="260984" y="34162"/>
                </a:lnTo>
                <a:lnTo>
                  <a:pt x="265810" y="35560"/>
                </a:lnTo>
                <a:lnTo>
                  <a:pt x="270763" y="37592"/>
                </a:lnTo>
                <a:lnTo>
                  <a:pt x="274192" y="41021"/>
                </a:lnTo>
                <a:lnTo>
                  <a:pt x="277749" y="44450"/>
                </a:lnTo>
                <a:lnTo>
                  <a:pt x="279780" y="49149"/>
                </a:lnTo>
                <a:lnTo>
                  <a:pt x="281177" y="53975"/>
                </a:lnTo>
                <a:lnTo>
                  <a:pt x="281939" y="58674"/>
                </a:lnTo>
                <a:lnTo>
                  <a:pt x="281177" y="63500"/>
                </a:lnTo>
                <a:lnTo>
                  <a:pt x="279780" y="68199"/>
                </a:lnTo>
                <a:lnTo>
                  <a:pt x="277749" y="72898"/>
                </a:lnTo>
                <a:lnTo>
                  <a:pt x="274192" y="76326"/>
                </a:lnTo>
                <a:lnTo>
                  <a:pt x="270763" y="79756"/>
                </a:lnTo>
                <a:lnTo>
                  <a:pt x="265810" y="81787"/>
                </a:lnTo>
                <a:lnTo>
                  <a:pt x="260984" y="83185"/>
                </a:lnTo>
                <a:lnTo>
                  <a:pt x="256031" y="83820"/>
                </a:lnTo>
                <a:lnTo>
                  <a:pt x="251205" y="83185"/>
                </a:lnTo>
                <a:lnTo>
                  <a:pt x="246252" y="81787"/>
                </a:lnTo>
                <a:lnTo>
                  <a:pt x="241300" y="79756"/>
                </a:lnTo>
                <a:lnTo>
                  <a:pt x="237870" y="76326"/>
                </a:lnTo>
                <a:lnTo>
                  <a:pt x="234314" y="72898"/>
                </a:lnTo>
                <a:lnTo>
                  <a:pt x="232282" y="68199"/>
                </a:lnTo>
                <a:lnTo>
                  <a:pt x="230885" y="63500"/>
                </a:lnTo>
                <a:lnTo>
                  <a:pt x="230124" y="58674"/>
                </a:lnTo>
                <a:lnTo>
                  <a:pt x="230885" y="53975"/>
                </a:lnTo>
                <a:lnTo>
                  <a:pt x="232282" y="49149"/>
                </a:lnTo>
                <a:lnTo>
                  <a:pt x="234314" y="44450"/>
                </a:lnTo>
                <a:lnTo>
                  <a:pt x="237870" y="41021"/>
                </a:lnTo>
                <a:lnTo>
                  <a:pt x="241300" y="37592"/>
                </a:lnTo>
                <a:lnTo>
                  <a:pt x="246252" y="35560"/>
                </a:lnTo>
                <a:lnTo>
                  <a:pt x="251205" y="34162"/>
                </a:lnTo>
                <a:lnTo>
                  <a:pt x="256031" y="33527"/>
                </a:lnTo>
              </a:path>
              <a:path w="455929" h="596264" extrusionOk="0">
                <a:moveTo>
                  <a:pt x="163829" y="33527"/>
                </a:moveTo>
                <a:lnTo>
                  <a:pt x="168528" y="34162"/>
                </a:lnTo>
                <a:lnTo>
                  <a:pt x="173354" y="35560"/>
                </a:lnTo>
                <a:lnTo>
                  <a:pt x="178053" y="37592"/>
                </a:lnTo>
                <a:lnTo>
                  <a:pt x="181482" y="41021"/>
                </a:lnTo>
                <a:lnTo>
                  <a:pt x="184911" y="44450"/>
                </a:lnTo>
                <a:lnTo>
                  <a:pt x="186943" y="49149"/>
                </a:lnTo>
                <a:lnTo>
                  <a:pt x="188340" y="53975"/>
                </a:lnTo>
                <a:lnTo>
                  <a:pt x="188975" y="58674"/>
                </a:lnTo>
                <a:lnTo>
                  <a:pt x="188340" y="63500"/>
                </a:lnTo>
                <a:lnTo>
                  <a:pt x="186943" y="68199"/>
                </a:lnTo>
                <a:lnTo>
                  <a:pt x="184911" y="72898"/>
                </a:lnTo>
                <a:lnTo>
                  <a:pt x="181482" y="76326"/>
                </a:lnTo>
                <a:lnTo>
                  <a:pt x="178053" y="79756"/>
                </a:lnTo>
                <a:lnTo>
                  <a:pt x="173354" y="81787"/>
                </a:lnTo>
                <a:lnTo>
                  <a:pt x="168528" y="83185"/>
                </a:lnTo>
                <a:lnTo>
                  <a:pt x="163829" y="83820"/>
                </a:lnTo>
                <a:lnTo>
                  <a:pt x="159130" y="83185"/>
                </a:lnTo>
                <a:lnTo>
                  <a:pt x="154304" y="81787"/>
                </a:lnTo>
                <a:lnTo>
                  <a:pt x="149605" y="79756"/>
                </a:lnTo>
                <a:lnTo>
                  <a:pt x="146176" y="76326"/>
                </a:lnTo>
                <a:lnTo>
                  <a:pt x="142748" y="72898"/>
                </a:lnTo>
                <a:lnTo>
                  <a:pt x="140715" y="68199"/>
                </a:lnTo>
                <a:lnTo>
                  <a:pt x="139318" y="63500"/>
                </a:lnTo>
                <a:lnTo>
                  <a:pt x="138683" y="58674"/>
                </a:lnTo>
                <a:lnTo>
                  <a:pt x="139318" y="53975"/>
                </a:lnTo>
                <a:lnTo>
                  <a:pt x="140715" y="49149"/>
                </a:lnTo>
                <a:lnTo>
                  <a:pt x="142748" y="44450"/>
                </a:lnTo>
                <a:lnTo>
                  <a:pt x="146176" y="41021"/>
                </a:lnTo>
                <a:lnTo>
                  <a:pt x="149605" y="37592"/>
                </a:lnTo>
                <a:lnTo>
                  <a:pt x="154304" y="35560"/>
                </a:lnTo>
                <a:lnTo>
                  <a:pt x="159130" y="34162"/>
                </a:lnTo>
                <a:lnTo>
                  <a:pt x="163829" y="33527"/>
                </a:lnTo>
              </a:path>
              <a:path w="455929" h="596264" extrusionOk="0">
                <a:moveTo>
                  <a:pt x="45719" y="58674"/>
                </a:moveTo>
                <a:lnTo>
                  <a:pt x="46354" y="53975"/>
                </a:lnTo>
                <a:lnTo>
                  <a:pt x="47751" y="49149"/>
                </a:lnTo>
                <a:lnTo>
                  <a:pt x="49783" y="44450"/>
                </a:lnTo>
                <a:lnTo>
                  <a:pt x="53212" y="41021"/>
                </a:lnTo>
                <a:lnTo>
                  <a:pt x="56641" y="37592"/>
                </a:lnTo>
                <a:lnTo>
                  <a:pt x="61340" y="35560"/>
                </a:lnTo>
                <a:lnTo>
                  <a:pt x="66166" y="34162"/>
                </a:lnTo>
                <a:lnTo>
                  <a:pt x="70865" y="33527"/>
                </a:lnTo>
                <a:lnTo>
                  <a:pt x="75564" y="34162"/>
                </a:lnTo>
                <a:lnTo>
                  <a:pt x="80390" y="35560"/>
                </a:lnTo>
                <a:lnTo>
                  <a:pt x="85089" y="37592"/>
                </a:lnTo>
                <a:lnTo>
                  <a:pt x="88518" y="41021"/>
                </a:lnTo>
                <a:lnTo>
                  <a:pt x="91948" y="44450"/>
                </a:lnTo>
                <a:lnTo>
                  <a:pt x="93979" y="49149"/>
                </a:lnTo>
                <a:lnTo>
                  <a:pt x="95376" y="53975"/>
                </a:lnTo>
                <a:lnTo>
                  <a:pt x="96011" y="58674"/>
                </a:lnTo>
                <a:lnTo>
                  <a:pt x="95376" y="63500"/>
                </a:lnTo>
                <a:lnTo>
                  <a:pt x="93979" y="68199"/>
                </a:lnTo>
                <a:lnTo>
                  <a:pt x="91948" y="72898"/>
                </a:lnTo>
                <a:lnTo>
                  <a:pt x="88518" y="76326"/>
                </a:lnTo>
                <a:lnTo>
                  <a:pt x="85089" y="79756"/>
                </a:lnTo>
                <a:lnTo>
                  <a:pt x="80390" y="81787"/>
                </a:lnTo>
                <a:lnTo>
                  <a:pt x="75564" y="83185"/>
                </a:lnTo>
                <a:lnTo>
                  <a:pt x="70865" y="83820"/>
                </a:lnTo>
                <a:lnTo>
                  <a:pt x="66166" y="83185"/>
                </a:lnTo>
                <a:lnTo>
                  <a:pt x="61340" y="81787"/>
                </a:lnTo>
                <a:lnTo>
                  <a:pt x="56641" y="79756"/>
                </a:lnTo>
                <a:lnTo>
                  <a:pt x="53212" y="76326"/>
                </a:lnTo>
                <a:lnTo>
                  <a:pt x="49783" y="72898"/>
                </a:lnTo>
                <a:lnTo>
                  <a:pt x="47751" y="68199"/>
                </a:lnTo>
                <a:lnTo>
                  <a:pt x="46354" y="63500"/>
                </a:lnTo>
                <a:lnTo>
                  <a:pt x="45719" y="58674"/>
                </a:lnTo>
              </a:path>
              <a:path w="455929" h="596264" extrusionOk="0">
                <a:moveTo>
                  <a:pt x="216407" y="387096"/>
                </a:moveTo>
                <a:lnTo>
                  <a:pt x="67055" y="387096"/>
                </a:lnTo>
              </a:path>
              <a:path w="455929" h="596264" extrusionOk="0">
                <a:moveTo>
                  <a:pt x="353567" y="324612"/>
                </a:moveTo>
                <a:lnTo>
                  <a:pt x="67055" y="324612"/>
                </a:lnTo>
              </a:path>
              <a:path w="455929" h="596264" extrusionOk="0">
                <a:moveTo>
                  <a:pt x="353567" y="263651"/>
                </a:moveTo>
                <a:lnTo>
                  <a:pt x="67055" y="263651"/>
                </a:lnTo>
              </a:path>
              <a:path w="455929" h="596264" extrusionOk="0">
                <a:moveTo>
                  <a:pt x="353567" y="201168"/>
                </a:moveTo>
                <a:lnTo>
                  <a:pt x="67055" y="201168"/>
                </a:lnTo>
              </a:path>
              <a:path w="455929" h="596264" extrusionOk="0">
                <a:moveTo>
                  <a:pt x="348233" y="83820"/>
                </a:moveTo>
                <a:lnTo>
                  <a:pt x="343534" y="83185"/>
                </a:lnTo>
                <a:lnTo>
                  <a:pt x="338708" y="81787"/>
                </a:lnTo>
                <a:lnTo>
                  <a:pt x="334009" y="79756"/>
                </a:lnTo>
                <a:lnTo>
                  <a:pt x="330580" y="76326"/>
                </a:lnTo>
                <a:lnTo>
                  <a:pt x="327151" y="72898"/>
                </a:lnTo>
                <a:lnTo>
                  <a:pt x="325119" y="68199"/>
                </a:lnTo>
                <a:lnTo>
                  <a:pt x="323723" y="63500"/>
                </a:lnTo>
                <a:lnTo>
                  <a:pt x="323087" y="58674"/>
                </a:lnTo>
                <a:lnTo>
                  <a:pt x="323723" y="53975"/>
                </a:lnTo>
                <a:lnTo>
                  <a:pt x="325119" y="49149"/>
                </a:lnTo>
                <a:lnTo>
                  <a:pt x="327151" y="44450"/>
                </a:lnTo>
                <a:lnTo>
                  <a:pt x="330580" y="41021"/>
                </a:lnTo>
                <a:lnTo>
                  <a:pt x="334009" y="37592"/>
                </a:lnTo>
                <a:lnTo>
                  <a:pt x="338708" y="35560"/>
                </a:lnTo>
                <a:lnTo>
                  <a:pt x="343534" y="34162"/>
                </a:lnTo>
                <a:lnTo>
                  <a:pt x="348233" y="33527"/>
                </a:lnTo>
                <a:lnTo>
                  <a:pt x="352932" y="34162"/>
                </a:lnTo>
                <a:lnTo>
                  <a:pt x="357758" y="35560"/>
                </a:lnTo>
                <a:lnTo>
                  <a:pt x="362457" y="37592"/>
                </a:lnTo>
                <a:lnTo>
                  <a:pt x="365886" y="41021"/>
                </a:lnTo>
                <a:lnTo>
                  <a:pt x="369315" y="44450"/>
                </a:lnTo>
                <a:lnTo>
                  <a:pt x="371348" y="49149"/>
                </a:lnTo>
                <a:lnTo>
                  <a:pt x="372744" y="53975"/>
                </a:lnTo>
                <a:lnTo>
                  <a:pt x="373379" y="58674"/>
                </a:lnTo>
                <a:lnTo>
                  <a:pt x="372744" y="63500"/>
                </a:lnTo>
                <a:lnTo>
                  <a:pt x="371348" y="68199"/>
                </a:lnTo>
                <a:lnTo>
                  <a:pt x="369315" y="72898"/>
                </a:lnTo>
                <a:lnTo>
                  <a:pt x="365886" y="76326"/>
                </a:lnTo>
                <a:lnTo>
                  <a:pt x="362457" y="79756"/>
                </a:lnTo>
                <a:lnTo>
                  <a:pt x="357758" y="81787"/>
                </a:lnTo>
                <a:lnTo>
                  <a:pt x="352932" y="83185"/>
                </a:lnTo>
                <a:lnTo>
                  <a:pt x="348233" y="83820"/>
                </a:lnTo>
              </a:path>
              <a:path w="455929" h="596264" extrusionOk="0">
                <a:moveTo>
                  <a:pt x="71627" y="0"/>
                </a:moveTo>
                <a:lnTo>
                  <a:pt x="71627" y="57912"/>
                </a:lnTo>
              </a:path>
              <a:path w="455929" h="596264" extrusionOk="0">
                <a:moveTo>
                  <a:pt x="164591" y="0"/>
                </a:moveTo>
                <a:lnTo>
                  <a:pt x="164591" y="57912"/>
                </a:lnTo>
              </a:path>
              <a:path w="455929" h="596264" extrusionOk="0">
                <a:moveTo>
                  <a:pt x="257555" y="0"/>
                </a:moveTo>
                <a:lnTo>
                  <a:pt x="257555" y="57912"/>
                </a:lnTo>
              </a:path>
              <a:path w="455929" h="596264" extrusionOk="0">
                <a:moveTo>
                  <a:pt x="350519" y="0"/>
                </a:moveTo>
                <a:lnTo>
                  <a:pt x="350519" y="57912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12"/>
          <p:cNvGrpSpPr/>
          <p:nvPr/>
        </p:nvGrpSpPr>
        <p:grpSpPr>
          <a:xfrm>
            <a:off x="3284219" y="4680204"/>
            <a:ext cx="490855" cy="355600"/>
            <a:chOff x="3284219" y="4680204"/>
            <a:chExt cx="490855" cy="355600"/>
          </a:xfrm>
        </p:grpSpPr>
        <p:sp>
          <p:nvSpPr>
            <p:cNvPr id="652" name="Google Shape;652;p12"/>
            <p:cNvSpPr/>
            <p:nvPr/>
          </p:nvSpPr>
          <p:spPr>
            <a:xfrm>
              <a:off x="3284219" y="4680204"/>
              <a:ext cx="490855" cy="355600"/>
            </a:xfrm>
            <a:custGeom>
              <a:avLst/>
              <a:gdLst/>
              <a:ahLst/>
              <a:cxnLst/>
              <a:rect l="l" t="t" r="r" b="b"/>
              <a:pathLst>
                <a:path w="490854" h="355600" extrusionOk="0">
                  <a:moveTo>
                    <a:pt x="0" y="0"/>
                  </a:moveTo>
                  <a:lnTo>
                    <a:pt x="0" y="341503"/>
                  </a:lnTo>
                  <a:lnTo>
                    <a:pt x="0" y="344297"/>
                  </a:lnTo>
                  <a:lnTo>
                    <a:pt x="634" y="346964"/>
                  </a:lnTo>
                  <a:lnTo>
                    <a:pt x="2031" y="348996"/>
                  </a:lnTo>
                  <a:lnTo>
                    <a:pt x="3428" y="351028"/>
                  </a:lnTo>
                  <a:lnTo>
                    <a:pt x="5460" y="353060"/>
                  </a:lnTo>
                  <a:lnTo>
                    <a:pt x="8127" y="353695"/>
                  </a:lnTo>
                  <a:lnTo>
                    <a:pt x="10159" y="355092"/>
                  </a:lnTo>
                  <a:lnTo>
                    <a:pt x="13588" y="355092"/>
                  </a:lnTo>
                  <a:lnTo>
                    <a:pt x="490727" y="355092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3320795" y="4838700"/>
              <a:ext cx="97536" cy="160019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3665219" y="4838700"/>
              <a:ext cx="97536" cy="16001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3441191" y="4683252"/>
              <a:ext cx="86995" cy="309880"/>
            </a:xfrm>
            <a:custGeom>
              <a:avLst/>
              <a:gdLst/>
              <a:ahLst/>
              <a:cxnLst/>
              <a:rect l="l" t="t" r="r" b="b"/>
              <a:pathLst>
                <a:path w="86995" h="309879" extrusionOk="0">
                  <a:moveTo>
                    <a:pt x="86868" y="309372"/>
                  </a:moveTo>
                  <a:lnTo>
                    <a:pt x="86868" y="13589"/>
                  </a:lnTo>
                  <a:lnTo>
                    <a:pt x="86868" y="10795"/>
                  </a:lnTo>
                  <a:lnTo>
                    <a:pt x="86233" y="8128"/>
                  </a:lnTo>
                  <a:lnTo>
                    <a:pt x="73152" y="0"/>
                  </a:lnTo>
                  <a:lnTo>
                    <a:pt x="13716" y="0"/>
                  </a:lnTo>
                  <a:lnTo>
                    <a:pt x="1397" y="8128"/>
                  </a:lnTo>
                  <a:lnTo>
                    <a:pt x="0" y="10795"/>
                  </a:lnTo>
                  <a:lnTo>
                    <a:pt x="0" y="13589"/>
                  </a:lnTo>
                  <a:lnTo>
                    <a:pt x="0" y="309372"/>
                  </a:lnTo>
                  <a:lnTo>
                    <a:pt x="86868" y="309372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3549395" y="4754880"/>
              <a:ext cx="99060" cy="243839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12"/>
          <p:cNvSpPr/>
          <p:nvPr/>
        </p:nvSpPr>
        <p:spPr>
          <a:xfrm>
            <a:off x="299211" y="89204"/>
            <a:ext cx="615695" cy="63550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28293" y="5136"/>
            <a:ext cx="2419587" cy="14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647700" y="569864"/>
            <a:ext cx="2856230" cy="366126"/>
          </a:xfrm>
          <a:prstGeom prst="rect">
            <a:avLst/>
          </a:prstGeom>
          <a:solidFill>
            <a:srgbClr val="E3F4CE"/>
          </a:solidFill>
          <a:ln w="12175" cap="flat" cmpd="sng">
            <a:solidFill>
              <a:srgbClr val="438A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8250" rIns="0" bIns="0" anchor="b" anchorCtr="0">
            <a:spAutoFit/>
          </a:bodyPr>
          <a:lstStyle/>
          <a:p>
            <a:pPr marL="6991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 BKD 2010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3"/>
          <p:cNvSpPr txBox="1"/>
          <p:nvPr/>
        </p:nvSpPr>
        <p:spPr>
          <a:xfrm>
            <a:off x="7586471" y="472440"/>
            <a:ext cx="2857500" cy="366126"/>
          </a:xfrm>
          <a:prstGeom prst="rect">
            <a:avLst/>
          </a:prstGeom>
          <a:solidFill>
            <a:srgbClr val="E3F4CE"/>
          </a:solidFill>
          <a:ln w="12175" cap="flat" cmpd="sng">
            <a:solidFill>
              <a:srgbClr val="438A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8250" rIns="0" bIns="0" anchor="t" anchorCtr="0">
            <a:spAutoFit/>
          </a:bodyPr>
          <a:lstStyle/>
          <a:p>
            <a:pPr marL="6991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 BKD 2021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p13"/>
          <p:cNvGrpSpPr/>
          <p:nvPr/>
        </p:nvGrpSpPr>
        <p:grpSpPr>
          <a:xfrm>
            <a:off x="5702045" y="938021"/>
            <a:ext cx="678942" cy="5419725"/>
            <a:chOff x="5702045" y="938021"/>
            <a:chExt cx="678942" cy="5419725"/>
          </a:xfrm>
        </p:grpSpPr>
        <p:sp>
          <p:nvSpPr>
            <p:cNvPr id="666" name="Google Shape;666;p13"/>
            <p:cNvSpPr/>
            <p:nvPr/>
          </p:nvSpPr>
          <p:spPr>
            <a:xfrm>
              <a:off x="5785103" y="1057655"/>
              <a:ext cx="595884" cy="54863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5702045" y="938021"/>
              <a:ext cx="65405" cy="5419725"/>
            </a:xfrm>
            <a:custGeom>
              <a:avLst/>
              <a:gdLst/>
              <a:ahLst/>
              <a:cxnLst/>
              <a:rect l="l" t="t" r="r" b="b"/>
              <a:pathLst>
                <a:path w="65404" h="5419725" extrusionOk="0">
                  <a:moveTo>
                    <a:pt x="0" y="0"/>
                  </a:moveTo>
                  <a:lnTo>
                    <a:pt x="65150" y="5419725"/>
                  </a:lnTo>
                </a:path>
              </a:pathLst>
            </a:custGeom>
            <a:noFill/>
            <a:ln w="28950" cap="flat" cmpd="sng">
              <a:solidFill>
                <a:srgbClr val="001F5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p13"/>
          <p:cNvGrpSpPr/>
          <p:nvPr/>
        </p:nvGrpSpPr>
        <p:grpSpPr>
          <a:xfrm>
            <a:off x="11205971" y="837438"/>
            <a:ext cx="619633" cy="5953506"/>
            <a:chOff x="11205971" y="837438"/>
            <a:chExt cx="619633" cy="5953506"/>
          </a:xfrm>
        </p:grpSpPr>
        <p:sp>
          <p:nvSpPr>
            <p:cNvPr id="669" name="Google Shape;669;p13"/>
            <p:cNvSpPr/>
            <p:nvPr/>
          </p:nvSpPr>
          <p:spPr>
            <a:xfrm>
              <a:off x="11822429" y="837438"/>
              <a:ext cx="3175" cy="5415280"/>
            </a:xfrm>
            <a:custGeom>
              <a:avLst/>
              <a:gdLst/>
              <a:ahLst/>
              <a:cxnLst/>
              <a:rect l="l" t="t" r="r" b="b"/>
              <a:pathLst>
                <a:path w="3175" h="5415280" extrusionOk="0">
                  <a:moveTo>
                    <a:pt x="0" y="0"/>
                  </a:moveTo>
                  <a:lnTo>
                    <a:pt x="3175" y="5414962"/>
                  </a:lnTo>
                </a:path>
              </a:pathLst>
            </a:custGeom>
            <a:noFill/>
            <a:ln w="28950" cap="flat" cmpd="sng">
              <a:solidFill>
                <a:srgbClr val="001F5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11205971" y="6156960"/>
              <a:ext cx="615696" cy="63398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13"/>
          <p:cNvSpPr txBox="1"/>
          <p:nvPr/>
        </p:nvSpPr>
        <p:spPr>
          <a:xfrm>
            <a:off x="6399276" y="1197863"/>
            <a:ext cx="5084445" cy="474345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920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PELAKSANAAN DISTANDARDISASI SESUAI PERMENDIKBUD NO. 3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920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TAHUN 2020 Pasal 30 ayat (5)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72" name="Google Shape;672;p13"/>
          <p:cNvSpPr txBox="1"/>
          <p:nvPr/>
        </p:nvSpPr>
        <p:spPr>
          <a:xfrm>
            <a:off x="6409944" y="1752600"/>
            <a:ext cx="5105400" cy="474345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2075" marR="5105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CAPAIAN LUARAN KEGIATAN BERBASIS ‘OUTCOME’ MINIMAL  ‘OUTPUT’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73" name="Google Shape;673;p13"/>
          <p:cNvSpPr txBox="1"/>
          <p:nvPr/>
        </p:nvSpPr>
        <p:spPr>
          <a:xfrm>
            <a:off x="6426708" y="2439923"/>
            <a:ext cx="5088890" cy="54610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RINCIAN KEGIATAN DOSEN MENGACU PADA TRIDHARMA PT DAN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ARAH ‘KEBIJAKAN MBKM’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74" name="Google Shape;674;p13"/>
          <p:cNvSpPr txBox="1"/>
          <p:nvPr/>
        </p:nvSpPr>
        <p:spPr>
          <a:xfrm>
            <a:off x="6437376" y="3265932"/>
            <a:ext cx="5084445" cy="61722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2075" marR="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MEMBERIKAN APRESIASI KEGIATAN LAYANAN DOSEN KEPADA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92075" marR="2965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MAHASISWA , MEREDEFINISI SKS DARI ‘JAM BELAJAR’ MENJADI  ‘JAM BERKEGIATAN’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75" name="Google Shape;675;p13"/>
          <p:cNvSpPr txBox="1"/>
          <p:nvPr/>
        </p:nvSpPr>
        <p:spPr>
          <a:xfrm>
            <a:off x="6429755" y="4052315"/>
            <a:ext cx="5085715" cy="474345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2075" marR="4006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KINERJA DOSEN TIDAK DIBATASI HANYA 16 SKS PER SEMESTER  KARENA ADANYA PENGHARGAAN ‘KINERJA LEBIH’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76" name="Google Shape;676;p13"/>
          <p:cNvSpPr txBox="1"/>
          <p:nvPr/>
        </p:nvSpPr>
        <p:spPr>
          <a:xfrm>
            <a:off x="813816" y="4059935"/>
            <a:ext cx="4581525" cy="47244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18725" rIns="0" bIns="0" anchor="t" anchorCtr="0">
            <a:spAutoFit/>
          </a:bodyPr>
          <a:lstStyle/>
          <a:p>
            <a:pPr marL="908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KINERJA DOSEN DIBATASI 16 SKS PER SEMESTER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77" name="Google Shape;677;p13"/>
          <p:cNvSpPr txBox="1"/>
          <p:nvPr/>
        </p:nvSpPr>
        <p:spPr>
          <a:xfrm>
            <a:off x="737616" y="1188719"/>
            <a:ext cx="4657725" cy="2870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PELAKSANAAN ‘BERVARIASI TIDAK TERSTANDAR’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78" name="Google Shape;678;p13"/>
          <p:cNvSpPr txBox="1"/>
          <p:nvPr/>
        </p:nvSpPr>
        <p:spPr>
          <a:xfrm>
            <a:off x="784859" y="1751076"/>
            <a:ext cx="4610100" cy="2870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CAPAIAN LUARAN KEGIATAN DOSEN BKD BERBASIS ‘PROSES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79" name="Google Shape;679;p13"/>
          <p:cNvSpPr txBox="1"/>
          <p:nvPr/>
        </p:nvSpPr>
        <p:spPr>
          <a:xfrm>
            <a:off x="792480" y="2439923"/>
            <a:ext cx="4602480" cy="5232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925" rIns="0" bIns="0" anchor="t" anchorCtr="0">
            <a:spAutoFit/>
          </a:bodyPr>
          <a:lstStyle/>
          <a:p>
            <a:pPr marL="908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RINCIAN KEGIATAN DOSEN TIDAK TERSTANDAR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80" name="Google Shape;680;p13"/>
          <p:cNvSpPr txBox="1"/>
          <p:nvPr/>
        </p:nvSpPr>
        <p:spPr>
          <a:xfrm>
            <a:off x="783336" y="3241548"/>
            <a:ext cx="4617720" cy="7391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925" rIns="0" bIns="0" anchor="t" anchorCtr="0">
            <a:spAutoFit/>
          </a:bodyPr>
          <a:lstStyle/>
          <a:p>
            <a:pPr marL="91440" marR="440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MASIH MENEKANKAN KEGIATAN DALAM KAMPUS DAN  BELUM MENGAPRESIASI LAYANAN DOSEN KEPADA  MAHASISWA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81" name="Google Shape;681;p13"/>
          <p:cNvSpPr txBox="1"/>
          <p:nvPr/>
        </p:nvSpPr>
        <p:spPr>
          <a:xfrm>
            <a:off x="858011" y="4820411"/>
            <a:ext cx="4581525" cy="474345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0805" marR="6146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KEWAJIBAN KHUSUS DIBERLAKUKAN HANYA UNTUK  JENJANG JABATAN FUNGSIONAL ‘PROFESOR’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82" name="Google Shape;682;p13"/>
          <p:cNvSpPr txBox="1"/>
          <p:nvPr/>
        </p:nvSpPr>
        <p:spPr>
          <a:xfrm>
            <a:off x="853439" y="5532120"/>
            <a:ext cx="4581525" cy="47244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18725" rIns="0" bIns="0" anchor="t" anchorCtr="0">
            <a:spAutoFit/>
          </a:bodyPr>
          <a:lstStyle/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DATA BKD TIDAK BERMAKNA.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83" name="Google Shape;683;p13"/>
          <p:cNvSpPr txBox="1"/>
          <p:nvPr/>
        </p:nvSpPr>
        <p:spPr>
          <a:xfrm>
            <a:off x="6420611" y="4817364"/>
            <a:ext cx="5084445" cy="475615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90805" marR="3987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KEWAJIBAN KHUSUS DIBERLAKUKAN UNTUK SEMUA JENJANG  JABATAN FUNGSIONAL ( AA, L, LK, DAN PROFESOR)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84" name="Google Shape;684;p13"/>
          <p:cNvSpPr txBox="1"/>
          <p:nvPr/>
        </p:nvSpPr>
        <p:spPr>
          <a:xfrm>
            <a:off x="6420611" y="5532120"/>
            <a:ext cx="5084445" cy="474345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0805" marR="3054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DATA BKD DAPAT DIGUNAKAN UNTUK LAYANAN KARIER DOSEN  YANG LAIN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85" name="Google Shape;685;p13"/>
          <p:cNvSpPr/>
          <p:nvPr/>
        </p:nvSpPr>
        <p:spPr>
          <a:xfrm>
            <a:off x="85343" y="1057655"/>
            <a:ext cx="595884" cy="5486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6" name="Google Shape;686;p13"/>
          <p:cNvGrpSpPr/>
          <p:nvPr/>
        </p:nvGrpSpPr>
        <p:grpSpPr>
          <a:xfrm>
            <a:off x="4960620" y="179831"/>
            <a:ext cx="1716405" cy="5824729"/>
            <a:chOff x="4960620" y="179831"/>
            <a:chExt cx="1716405" cy="5824729"/>
          </a:xfrm>
        </p:grpSpPr>
        <p:sp>
          <p:nvSpPr>
            <p:cNvPr id="687" name="Google Shape;687;p13"/>
            <p:cNvSpPr/>
            <p:nvPr/>
          </p:nvSpPr>
          <p:spPr>
            <a:xfrm>
              <a:off x="5830824" y="1708404"/>
              <a:ext cx="524255" cy="51816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5801868" y="2482596"/>
              <a:ext cx="504443" cy="5029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852160" y="3404615"/>
              <a:ext cx="519684" cy="48463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919216" y="4133087"/>
              <a:ext cx="399288" cy="40081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899404" y="4817364"/>
              <a:ext cx="438912" cy="4572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93308" y="5483352"/>
              <a:ext cx="505967" cy="521208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4960620" y="179831"/>
              <a:ext cx="1716405" cy="856615"/>
            </a:xfrm>
            <a:custGeom>
              <a:avLst/>
              <a:gdLst/>
              <a:ahLst/>
              <a:cxnLst/>
              <a:rect l="l" t="t" r="r" b="b"/>
              <a:pathLst>
                <a:path w="1716404" h="856615" extrusionOk="0">
                  <a:moveTo>
                    <a:pt x="1287779" y="0"/>
                  </a:moveTo>
                  <a:lnTo>
                    <a:pt x="1287779" y="214122"/>
                  </a:lnTo>
                  <a:lnTo>
                    <a:pt x="0" y="214122"/>
                  </a:lnTo>
                  <a:lnTo>
                    <a:pt x="214121" y="428244"/>
                  </a:lnTo>
                  <a:lnTo>
                    <a:pt x="0" y="642366"/>
                  </a:lnTo>
                  <a:lnTo>
                    <a:pt x="1287779" y="642366"/>
                  </a:lnTo>
                  <a:lnTo>
                    <a:pt x="1287779" y="856488"/>
                  </a:lnTo>
                  <a:lnTo>
                    <a:pt x="1716024" y="428244"/>
                  </a:lnTo>
                  <a:lnTo>
                    <a:pt x="1287779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p13"/>
          <p:cNvSpPr/>
          <p:nvPr/>
        </p:nvSpPr>
        <p:spPr>
          <a:xfrm>
            <a:off x="85343" y="1671827"/>
            <a:ext cx="519684" cy="51968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143255" y="2450592"/>
            <a:ext cx="504444" cy="5029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190500" y="3314700"/>
            <a:ext cx="521208" cy="5212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216408" y="4059935"/>
            <a:ext cx="399288" cy="40233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3"/>
          <p:cNvSpPr/>
          <p:nvPr/>
        </p:nvSpPr>
        <p:spPr>
          <a:xfrm>
            <a:off x="280415" y="4835652"/>
            <a:ext cx="437388" cy="457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13"/>
          <p:cNvSpPr/>
          <p:nvPr/>
        </p:nvSpPr>
        <p:spPr>
          <a:xfrm>
            <a:off x="199644" y="5457444"/>
            <a:ext cx="507492" cy="51968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4"/>
          <p:cNvSpPr txBox="1">
            <a:spLocks noGrp="1"/>
          </p:cNvSpPr>
          <p:nvPr>
            <p:ph type="title"/>
          </p:nvPr>
        </p:nvSpPr>
        <p:spPr>
          <a:xfrm>
            <a:off x="647700" y="569864"/>
            <a:ext cx="2856230" cy="366126"/>
          </a:xfrm>
          <a:prstGeom prst="rect">
            <a:avLst/>
          </a:prstGeom>
          <a:solidFill>
            <a:srgbClr val="E3F4CE"/>
          </a:solidFill>
          <a:ln w="12175" cap="flat" cmpd="sng">
            <a:solidFill>
              <a:srgbClr val="438A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8250" rIns="0" bIns="0" anchor="b" anchorCtr="0">
            <a:spAutoFit/>
          </a:bodyPr>
          <a:lstStyle/>
          <a:p>
            <a:pPr marL="6991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 BKD 2010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4"/>
          <p:cNvSpPr txBox="1"/>
          <p:nvPr/>
        </p:nvSpPr>
        <p:spPr>
          <a:xfrm>
            <a:off x="7586471" y="472440"/>
            <a:ext cx="2857500" cy="366126"/>
          </a:xfrm>
          <a:prstGeom prst="rect">
            <a:avLst/>
          </a:prstGeom>
          <a:solidFill>
            <a:srgbClr val="E3F4CE"/>
          </a:solidFill>
          <a:ln w="12175" cap="flat" cmpd="sng">
            <a:solidFill>
              <a:srgbClr val="438A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8250" rIns="0" bIns="0" anchor="t" anchorCtr="0">
            <a:spAutoFit/>
          </a:bodyPr>
          <a:lstStyle/>
          <a:p>
            <a:pPr marL="6991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 BKD 2021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4"/>
          <p:cNvSpPr/>
          <p:nvPr/>
        </p:nvSpPr>
        <p:spPr>
          <a:xfrm>
            <a:off x="94488" y="4079747"/>
            <a:ext cx="638556" cy="5669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4"/>
          <p:cNvSpPr/>
          <p:nvPr/>
        </p:nvSpPr>
        <p:spPr>
          <a:xfrm>
            <a:off x="120395" y="3290315"/>
            <a:ext cx="580644" cy="5699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" name="Google Shape;708;p14"/>
          <p:cNvGrpSpPr/>
          <p:nvPr/>
        </p:nvGrpSpPr>
        <p:grpSpPr>
          <a:xfrm>
            <a:off x="5702045" y="938021"/>
            <a:ext cx="613410" cy="5419725"/>
            <a:chOff x="5702045" y="938021"/>
            <a:chExt cx="613410" cy="5419725"/>
          </a:xfrm>
        </p:grpSpPr>
        <p:sp>
          <p:nvSpPr>
            <p:cNvPr id="709" name="Google Shape;709;p14"/>
            <p:cNvSpPr/>
            <p:nvPr/>
          </p:nvSpPr>
          <p:spPr>
            <a:xfrm>
              <a:off x="5777483" y="2449067"/>
              <a:ext cx="537972" cy="55321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5702045" y="938021"/>
              <a:ext cx="65405" cy="5419725"/>
            </a:xfrm>
            <a:custGeom>
              <a:avLst/>
              <a:gdLst/>
              <a:ahLst/>
              <a:cxnLst/>
              <a:rect l="l" t="t" r="r" b="b"/>
              <a:pathLst>
                <a:path w="65404" h="5419725" extrusionOk="0">
                  <a:moveTo>
                    <a:pt x="0" y="0"/>
                  </a:moveTo>
                  <a:lnTo>
                    <a:pt x="65150" y="5419725"/>
                  </a:lnTo>
                </a:path>
              </a:pathLst>
            </a:custGeom>
            <a:noFill/>
            <a:ln w="28950" cap="flat" cmpd="sng">
              <a:solidFill>
                <a:srgbClr val="001F5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14"/>
          <p:cNvGrpSpPr/>
          <p:nvPr/>
        </p:nvGrpSpPr>
        <p:grpSpPr>
          <a:xfrm>
            <a:off x="11161776" y="837438"/>
            <a:ext cx="663829" cy="6020559"/>
            <a:chOff x="11161776" y="837438"/>
            <a:chExt cx="663829" cy="6020559"/>
          </a:xfrm>
        </p:grpSpPr>
        <p:sp>
          <p:nvSpPr>
            <p:cNvPr id="712" name="Google Shape;712;p14"/>
            <p:cNvSpPr/>
            <p:nvPr/>
          </p:nvSpPr>
          <p:spPr>
            <a:xfrm>
              <a:off x="11822430" y="837438"/>
              <a:ext cx="3175" cy="5415280"/>
            </a:xfrm>
            <a:custGeom>
              <a:avLst/>
              <a:gdLst/>
              <a:ahLst/>
              <a:cxnLst/>
              <a:rect l="l" t="t" r="r" b="b"/>
              <a:pathLst>
                <a:path w="3175" h="5415280" extrusionOk="0">
                  <a:moveTo>
                    <a:pt x="0" y="0"/>
                  </a:moveTo>
                  <a:lnTo>
                    <a:pt x="3175" y="5414962"/>
                  </a:lnTo>
                </a:path>
              </a:pathLst>
            </a:custGeom>
            <a:noFill/>
            <a:ln w="28950" cap="flat" cmpd="sng">
              <a:solidFill>
                <a:srgbClr val="001F5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1161776" y="6251446"/>
              <a:ext cx="615696" cy="60655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4" name="Google Shape;714;p14"/>
          <p:cNvSpPr txBox="1"/>
          <p:nvPr/>
        </p:nvSpPr>
        <p:spPr>
          <a:xfrm>
            <a:off x="6431279" y="1188719"/>
            <a:ext cx="5084445" cy="475615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19375" rIns="0" bIns="0" anchor="t" anchorCtr="0">
            <a:spAutoFit/>
          </a:bodyPr>
          <a:lstStyle/>
          <a:p>
            <a:pPr marL="920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MEREDUKSI BEBAN ADMINISTRASI DOSEN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15" name="Google Shape;715;p14"/>
          <p:cNvSpPr txBox="1"/>
          <p:nvPr/>
        </p:nvSpPr>
        <p:spPr>
          <a:xfrm>
            <a:off x="6409944" y="1752600"/>
            <a:ext cx="5105400" cy="474345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2075" marR="1981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PELAKSANAAN ‘DARING’ MENGGUNAKAN SISTEM TERINTEGRASI  SUMBERDAYA DAN PD DIKTI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16" name="Google Shape;716;p14"/>
          <p:cNvSpPr txBox="1"/>
          <p:nvPr/>
        </p:nvSpPr>
        <p:spPr>
          <a:xfrm>
            <a:off x="6426708" y="2439923"/>
            <a:ext cx="5088890" cy="54610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PORTOFOLIO BKD DOKUMEN YANG SECARA KUMULATIF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9144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DIGUNAKAN UNTUK PENGEMBANGAN KARIER DOSEN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17" name="Google Shape;717;p14"/>
          <p:cNvSpPr txBox="1"/>
          <p:nvPr/>
        </p:nvSpPr>
        <p:spPr>
          <a:xfrm>
            <a:off x="6437376" y="3265932"/>
            <a:ext cx="5084445" cy="61722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4450" rIns="0" bIns="0" anchor="t" anchorCtr="0">
            <a:spAutoFit/>
          </a:bodyPr>
          <a:lstStyle/>
          <a:p>
            <a:pPr marL="92075" marR="7524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CAPAIAN KINERJA BKD BERKONTRIBUSI LANGSUNG PADA  CAPAIAN IKU PT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18" name="Google Shape;718;p14"/>
          <p:cNvSpPr txBox="1"/>
          <p:nvPr/>
        </p:nvSpPr>
        <p:spPr>
          <a:xfrm>
            <a:off x="6429755" y="4052315"/>
            <a:ext cx="5085715" cy="659796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2075" marR="52133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PT MELAPORKAN PENILAIAN BKD KEPADA DITJEN DIKTI dan DIKSI  KEMENDIKBUDRISTEK PADA BULAN NOVEMBER SETIAP TAHUNNYA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19" name="Google Shape;719;p14"/>
          <p:cNvSpPr txBox="1"/>
          <p:nvPr/>
        </p:nvSpPr>
        <p:spPr>
          <a:xfrm>
            <a:off x="813816" y="4059935"/>
            <a:ext cx="4581525" cy="44307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908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PT MELAPORKAN / TIDAK MELAPORKAN PENILAIAN BKD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908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KEPADA DITJEN DIKTI dan DIKSI KEMENDIKBUDRISTEK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20" name="Google Shape;720;p14"/>
          <p:cNvSpPr/>
          <p:nvPr/>
        </p:nvSpPr>
        <p:spPr>
          <a:xfrm>
            <a:off x="228600" y="1673849"/>
            <a:ext cx="470916" cy="45315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4"/>
          <p:cNvSpPr txBox="1"/>
          <p:nvPr/>
        </p:nvSpPr>
        <p:spPr>
          <a:xfrm>
            <a:off x="737616" y="1188719"/>
            <a:ext cx="4657725" cy="307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275" rIns="0" bIns="0" anchor="t" anchorCtr="0">
            <a:spAutoFit/>
          </a:bodyPr>
          <a:lstStyle/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MENJADI BEBAN ADMINISTRASI DOSEN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22" name="Google Shape;722;p14"/>
          <p:cNvSpPr txBox="1"/>
          <p:nvPr/>
        </p:nvSpPr>
        <p:spPr>
          <a:xfrm>
            <a:off x="784859" y="1751076"/>
            <a:ext cx="4610100" cy="307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275" rIns="0" bIns="0" anchor="t" anchorCtr="0">
            <a:spAutoFit/>
          </a:bodyPr>
          <a:lstStyle/>
          <a:p>
            <a:pPr marL="9144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PELAKSANAAN ‘LURING’ PORTOFOLIO SECARA MANUAL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23" name="Google Shape;723;p14"/>
          <p:cNvSpPr txBox="1"/>
          <p:nvPr/>
        </p:nvSpPr>
        <p:spPr>
          <a:xfrm>
            <a:off x="792480" y="2439923"/>
            <a:ext cx="4602480" cy="7391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925" rIns="0" bIns="0" anchor="t" anchorCtr="0">
            <a:spAutoFit/>
          </a:bodyPr>
          <a:lstStyle/>
          <a:p>
            <a:pPr marL="90805" marR="368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PORTOFOLIO BKD MERUPAKAN DOKUMEN PENUNJANG  PENGEMBANGAN KARIER DOSEN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24" name="Google Shape;724;p14"/>
          <p:cNvSpPr txBox="1"/>
          <p:nvPr/>
        </p:nvSpPr>
        <p:spPr>
          <a:xfrm>
            <a:off x="783336" y="3241548"/>
            <a:ext cx="4617720" cy="5232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4925" rIns="0" bIns="0" anchor="t" anchorCtr="0">
            <a:spAutoFit/>
          </a:bodyPr>
          <a:lstStyle/>
          <a:p>
            <a:pPr marL="91440" marR="6807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CAPAIAN KINERJA BKD TIDAK BERKONTRIBUSI PADA  CAPAIAN IKU PT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25" name="Google Shape;725;p14"/>
          <p:cNvSpPr txBox="1"/>
          <p:nvPr/>
        </p:nvSpPr>
        <p:spPr>
          <a:xfrm>
            <a:off x="858011" y="4820411"/>
            <a:ext cx="4581525" cy="474345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0805" marR="22605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TIDAK TERDAPAT PENGHARGAAN DAN SANKSI TERHADAP  DOSEN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26" name="Google Shape;726;p14"/>
          <p:cNvSpPr txBox="1"/>
          <p:nvPr/>
        </p:nvSpPr>
        <p:spPr>
          <a:xfrm>
            <a:off x="853439" y="5532120"/>
            <a:ext cx="4581525" cy="47244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91440" marR="9956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ASESOR BKD MENDAPAT NIRA JIKA MENGIKUTI  PERSAMAAN PERSEPSI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27" name="Google Shape;727;p14"/>
          <p:cNvSpPr txBox="1"/>
          <p:nvPr/>
        </p:nvSpPr>
        <p:spPr>
          <a:xfrm>
            <a:off x="6420611" y="4817364"/>
            <a:ext cx="5084445" cy="60071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0805" marR="0" lvl="0" indent="0" algn="l" rtl="0">
              <a:lnSpc>
                <a:spcPct val="10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PT MEMBERIKAN PENGHARGAAN KEPADA DOSEN DENGAN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90805" marR="3822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BEBAN LEBIH DAN MEMBERI SANKSI BAGI DOSEN YANG TIDAK  DAPAT MEMENUHI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28" name="Google Shape;728;p14"/>
          <p:cNvSpPr txBox="1"/>
          <p:nvPr/>
        </p:nvSpPr>
        <p:spPr>
          <a:xfrm>
            <a:off x="6409944" y="5532120"/>
            <a:ext cx="5085715" cy="624840"/>
          </a:xfrm>
          <a:prstGeom prst="rect">
            <a:avLst/>
          </a:prstGeom>
          <a:noFill/>
          <a:ln w="12175" cap="flat" cmpd="sng">
            <a:solidFill>
              <a:srgbClr val="001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2075" marR="0" lvl="0" indent="0" algn="l" rtl="0">
              <a:lnSpc>
                <a:spcPct val="109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ASESOR BKD ADALAH DOSEN YANG LULUS TES SELEKSI CALON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920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ASESOR BKD, MEMILIKI SERTIFIKAT ASESOR DAN DITETAPKAN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920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6FC0"/>
                </a:solidFill>
                <a:latin typeface="Carlito"/>
                <a:ea typeface="Carlito"/>
                <a:cs typeface="Carlito"/>
                <a:sym typeface="Carlito"/>
              </a:rPr>
              <a:t>OLEH PIMPINAN PT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729" name="Google Shape;729;p14"/>
          <p:cNvGrpSpPr/>
          <p:nvPr/>
        </p:nvGrpSpPr>
        <p:grpSpPr>
          <a:xfrm>
            <a:off x="4960620" y="179831"/>
            <a:ext cx="1716405" cy="5928868"/>
            <a:chOff x="4960620" y="179831"/>
            <a:chExt cx="1716405" cy="5928868"/>
          </a:xfrm>
        </p:grpSpPr>
        <p:sp>
          <p:nvSpPr>
            <p:cNvPr id="730" name="Google Shape;730;p14"/>
            <p:cNvSpPr/>
            <p:nvPr/>
          </p:nvSpPr>
          <p:spPr>
            <a:xfrm>
              <a:off x="5821680" y="1152143"/>
              <a:ext cx="452627" cy="47396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5847588" y="1673849"/>
              <a:ext cx="470915" cy="45315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5769864" y="3290315"/>
              <a:ext cx="579120" cy="56997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5747004" y="4052316"/>
              <a:ext cx="638555" cy="56692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5797296" y="4811267"/>
              <a:ext cx="585470" cy="582295"/>
            </a:xfrm>
            <a:custGeom>
              <a:avLst/>
              <a:gdLst/>
              <a:ahLst/>
              <a:cxnLst/>
              <a:rect l="l" t="t" r="r" b="b"/>
              <a:pathLst>
                <a:path w="585470" h="582295" extrusionOk="0">
                  <a:moveTo>
                    <a:pt x="292607" y="0"/>
                  </a:moveTo>
                  <a:lnTo>
                    <a:pt x="245159" y="3809"/>
                  </a:lnTo>
                  <a:lnTo>
                    <a:pt x="200143" y="14837"/>
                  </a:lnTo>
                  <a:lnTo>
                    <a:pt x="158163" y="32486"/>
                  </a:lnTo>
                  <a:lnTo>
                    <a:pt x="119822" y="56156"/>
                  </a:lnTo>
                  <a:lnTo>
                    <a:pt x="85724" y="85248"/>
                  </a:lnTo>
                  <a:lnTo>
                    <a:pt x="56473" y="119164"/>
                  </a:lnTo>
                  <a:lnTo>
                    <a:pt x="32671" y="157304"/>
                  </a:lnTo>
                  <a:lnTo>
                    <a:pt x="14923" y="199070"/>
                  </a:lnTo>
                  <a:lnTo>
                    <a:pt x="3831" y="243863"/>
                  </a:lnTo>
                  <a:lnTo>
                    <a:pt x="0" y="291083"/>
                  </a:lnTo>
                  <a:lnTo>
                    <a:pt x="3831" y="338304"/>
                  </a:lnTo>
                  <a:lnTo>
                    <a:pt x="14923" y="383097"/>
                  </a:lnTo>
                  <a:lnTo>
                    <a:pt x="32671" y="424863"/>
                  </a:lnTo>
                  <a:lnTo>
                    <a:pt x="56473" y="463003"/>
                  </a:lnTo>
                  <a:lnTo>
                    <a:pt x="85724" y="496919"/>
                  </a:lnTo>
                  <a:lnTo>
                    <a:pt x="119822" y="526011"/>
                  </a:lnTo>
                  <a:lnTo>
                    <a:pt x="158163" y="549681"/>
                  </a:lnTo>
                  <a:lnTo>
                    <a:pt x="200143" y="567330"/>
                  </a:lnTo>
                  <a:lnTo>
                    <a:pt x="245159" y="578358"/>
                  </a:lnTo>
                  <a:lnTo>
                    <a:pt x="292607" y="582167"/>
                  </a:lnTo>
                  <a:lnTo>
                    <a:pt x="340056" y="578358"/>
                  </a:lnTo>
                  <a:lnTo>
                    <a:pt x="385072" y="567330"/>
                  </a:lnTo>
                  <a:lnTo>
                    <a:pt x="427052" y="549681"/>
                  </a:lnTo>
                  <a:lnTo>
                    <a:pt x="465393" y="526011"/>
                  </a:lnTo>
                  <a:lnTo>
                    <a:pt x="499491" y="496919"/>
                  </a:lnTo>
                  <a:lnTo>
                    <a:pt x="528742" y="463003"/>
                  </a:lnTo>
                  <a:lnTo>
                    <a:pt x="552544" y="424863"/>
                  </a:lnTo>
                  <a:lnTo>
                    <a:pt x="570292" y="383097"/>
                  </a:lnTo>
                  <a:lnTo>
                    <a:pt x="581384" y="338304"/>
                  </a:lnTo>
                  <a:lnTo>
                    <a:pt x="585215" y="291083"/>
                  </a:lnTo>
                  <a:lnTo>
                    <a:pt x="581384" y="243863"/>
                  </a:lnTo>
                  <a:lnTo>
                    <a:pt x="570292" y="199070"/>
                  </a:lnTo>
                  <a:lnTo>
                    <a:pt x="552544" y="157304"/>
                  </a:lnTo>
                  <a:lnTo>
                    <a:pt x="528742" y="119164"/>
                  </a:lnTo>
                  <a:lnTo>
                    <a:pt x="499490" y="85248"/>
                  </a:lnTo>
                  <a:lnTo>
                    <a:pt x="465393" y="56156"/>
                  </a:lnTo>
                  <a:lnTo>
                    <a:pt x="427052" y="32486"/>
                  </a:lnTo>
                  <a:lnTo>
                    <a:pt x="385072" y="14837"/>
                  </a:lnTo>
                  <a:lnTo>
                    <a:pt x="340056" y="3809"/>
                  </a:lnTo>
                  <a:lnTo>
                    <a:pt x="292607" y="0"/>
                  </a:lnTo>
                  <a:close/>
                </a:path>
              </a:pathLst>
            </a:custGeom>
            <a:solidFill>
              <a:srgbClr val="93E6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5855208" y="4896611"/>
              <a:ext cx="457200" cy="455675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5785104" y="5524499"/>
              <a:ext cx="582295" cy="584200"/>
            </a:xfrm>
            <a:custGeom>
              <a:avLst/>
              <a:gdLst/>
              <a:ahLst/>
              <a:cxnLst/>
              <a:rect l="l" t="t" r="r" b="b"/>
              <a:pathLst>
                <a:path w="582295" h="584200" extrusionOk="0">
                  <a:moveTo>
                    <a:pt x="291084" y="0"/>
                  </a:moveTo>
                  <a:lnTo>
                    <a:pt x="243863" y="3819"/>
                  </a:lnTo>
                  <a:lnTo>
                    <a:pt x="199070" y="14877"/>
                  </a:lnTo>
                  <a:lnTo>
                    <a:pt x="157304" y="32574"/>
                  </a:lnTo>
                  <a:lnTo>
                    <a:pt x="119164" y="56307"/>
                  </a:lnTo>
                  <a:lnTo>
                    <a:pt x="85248" y="85477"/>
                  </a:lnTo>
                  <a:lnTo>
                    <a:pt x="56156" y="119482"/>
                  </a:lnTo>
                  <a:lnTo>
                    <a:pt x="32486" y="157723"/>
                  </a:lnTo>
                  <a:lnTo>
                    <a:pt x="14837" y="199597"/>
                  </a:lnTo>
                  <a:lnTo>
                    <a:pt x="3809" y="244505"/>
                  </a:lnTo>
                  <a:lnTo>
                    <a:pt x="0" y="291846"/>
                  </a:lnTo>
                  <a:lnTo>
                    <a:pt x="3809" y="339183"/>
                  </a:lnTo>
                  <a:lnTo>
                    <a:pt x="14837" y="384089"/>
                  </a:lnTo>
                  <a:lnTo>
                    <a:pt x="32486" y="425963"/>
                  </a:lnTo>
                  <a:lnTo>
                    <a:pt x="56156" y="464203"/>
                  </a:lnTo>
                  <a:lnTo>
                    <a:pt x="85248" y="498209"/>
                  </a:lnTo>
                  <a:lnTo>
                    <a:pt x="119164" y="527380"/>
                  </a:lnTo>
                  <a:lnTo>
                    <a:pt x="157304" y="551115"/>
                  </a:lnTo>
                  <a:lnTo>
                    <a:pt x="199070" y="568812"/>
                  </a:lnTo>
                  <a:lnTo>
                    <a:pt x="243863" y="579872"/>
                  </a:lnTo>
                  <a:lnTo>
                    <a:pt x="291084" y="583692"/>
                  </a:lnTo>
                  <a:lnTo>
                    <a:pt x="338304" y="579872"/>
                  </a:lnTo>
                  <a:lnTo>
                    <a:pt x="383097" y="568812"/>
                  </a:lnTo>
                  <a:lnTo>
                    <a:pt x="424863" y="551115"/>
                  </a:lnTo>
                  <a:lnTo>
                    <a:pt x="463003" y="527380"/>
                  </a:lnTo>
                  <a:lnTo>
                    <a:pt x="496919" y="498209"/>
                  </a:lnTo>
                  <a:lnTo>
                    <a:pt x="526011" y="464203"/>
                  </a:lnTo>
                  <a:lnTo>
                    <a:pt x="549681" y="425963"/>
                  </a:lnTo>
                  <a:lnTo>
                    <a:pt x="567330" y="384089"/>
                  </a:lnTo>
                  <a:lnTo>
                    <a:pt x="578358" y="339183"/>
                  </a:lnTo>
                  <a:lnTo>
                    <a:pt x="582168" y="291846"/>
                  </a:lnTo>
                  <a:lnTo>
                    <a:pt x="578358" y="244505"/>
                  </a:lnTo>
                  <a:lnTo>
                    <a:pt x="567330" y="199597"/>
                  </a:lnTo>
                  <a:lnTo>
                    <a:pt x="549681" y="157723"/>
                  </a:lnTo>
                  <a:lnTo>
                    <a:pt x="526011" y="119482"/>
                  </a:lnTo>
                  <a:lnTo>
                    <a:pt x="496919" y="85477"/>
                  </a:lnTo>
                  <a:lnTo>
                    <a:pt x="463003" y="56307"/>
                  </a:lnTo>
                  <a:lnTo>
                    <a:pt x="424863" y="32574"/>
                  </a:lnTo>
                  <a:lnTo>
                    <a:pt x="383097" y="14877"/>
                  </a:lnTo>
                  <a:lnTo>
                    <a:pt x="338304" y="3819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C1EA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5847588" y="5623560"/>
              <a:ext cx="455675" cy="4572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960620" y="179831"/>
              <a:ext cx="1716405" cy="856615"/>
            </a:xfrm>
            <a:custGeom>
              <a:avLst/>
              <a:gdLst/>
              <a:ahLst/>
              <a:cxnLst/>
              <a:rect l="l" t="t" r="r" b="b"/>
              <a:pathLst>
                <a:path w="1716404" h="856615" extrusionOk="0">
                  <a:moveTo>
                    <a:pt x="1287779" y="0"/>
                  </a:moveTo>
                  <a:lnTo>
                    <a:pt x="1287779" y="214122"/>
                  </a:lnTo>
                  <a:lnTo>
                    <a:pt x="0" y="214122"/>
                  </a:lnTo>
                  <a:lnTo>
                    <a:pt x="214121" y="428244"/>
                  </a:lnTo>
                  <a:lnTo>
                    <a:pt x="0" y="642366"/>
                  </a:lnTo>
                  <a:lnTo>
                    <a:pt x="1287779" y="642366"/>
                  </a:lnTo>
                  <a:lnTo>
                    <a:pt x="1287779" y="856488"/>
                  </a:lnTo>
                  <a:lnTo>
                    <a:pt x="1716024" y="428244"/>
                  </a:lnTo>
                  <a:lnTo>
                    <a:pt x="1287779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14"/>
          <p:cNvSpPr/>
          <p:nvPr/>
        </p:nvSpPr>
        <p:spPr>
          <a:xfrm>
            <a:off x="163068" y="1088136"/>
            <a:ext cx="452628" cy="47243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14"/>
          <p:cNvSpPr/>
          <p:nvPr/>
        </p:nvSpPr>
        <p:spPr>
          <a:xfrm>
            <a:off x="163068" y="2505455"/>
            <a:ext cx="536447" cy="55473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1" name="Google Shape;741;p14"/>
          <p:cNvGrpSpPr/>
          <p:nvPr/>
        </p:nvGrpSpPr>
        <p:grpSpPr>
          <a:xfrm>
            <a:off x="140207" y="4817364"/>
            <a:ext cx="584200" cy="582295"/>
            <a:chOff x="140207" y="4817364"/>
            <a:chExt cx="584200" cy="582295"/>
          </a:xfrm>
        </p:grpSpPr>
        <p:sp>
          <p:nvSpPr>
            <p:cNvPr id="742" name="Google Shape;742;p14"/>
            <p:cNvSpPr/>
            <p:nvPr/>
          </p:nvSpPr>
          <p:spPr>
            <a:xfrm>
              <a:off x="140207" y="4817364"/>
              <a:ext cx="584200" cy="582295"/>
            </a:xfrm>
            <a:custGeom>
              <a:avLst/>
              <a:gdLst/>
              <a:ahLst/>
              <a:cxnLst/>
              <a:rect l="l" t="t" r="r" b="b"/>
              <a:pathLst>
                <a:path w="584200" h="582295" extrusionOk="0">
                  <a:moveTo>
                    <a:pt x="291846" y="0"/>
                  </a:moveTo>
                  <a:lnTo>
                    <a:pt x="244505" y="3809"/>
                  </a:lnTo>
                  <a:lnTo>
                    <a:pt x="199597" y="14837"/>
                  </a:lnTo>
                  <a:lnTo>
                    <a:pt x="157723" y="32486"/>
                  </a:lnTo>
                  <a:lnTo>
                    <a:pt x="119482" y="56156"/>
                  </a:lnTo>
                  <a:lnTo>
                    <a:pt x="85477" y="85248"/>
                  </a:lnTo>
                  <a:lnTo>
                    <a:pt x="56307" y="119164"/>
                  </a:lnTo>
                  <a:lnTo>
                    <a:pt x="32574" y="157304"/>
                  </a:lnTo>
                  <a:lnTo>
                    <a:pt x="14877" y="199070"/>
                  </a:lnTo>
                  <a:lnTo>
                    <a:pt x="3819" y="243863"/>
                  </a:lnTo>
                  <a:lnTo>
                    <a:pt x="0" y="291084"/>
                  </a:lnTo>
                  <a:lnTo>
                    <a:pt x="3819" y="338304"/>
                  </a:lnTo>
                  <a:lnTo>
                    <a:pt x="14877" y="383097"/>
                  </a:lnTo>
                  <a:lnTo>
                    <a:pt x="32574" y="424863"/>
                  </a:lnTo>
                  <a:lnTo>
                    <a:pt x="56307" y="463003"/>
                  </a:lnTo>
                  <a:lnTo>
                    <a:pt x="85477" y="496919"/>
                  </a:lnTo>
                  <a:lnTo>
                    <a:pt x="119482" y="526011"/>
                  </a:lnTo>
                  <a:lnTo>
                    <a:pt x="157723" y="549681"/>
                  </a:lnTo>
                  <a:lnTo>
                    <a:pt x="199597" y="567330"/>
                  </a:lnTo>
                  <a:lnTo>
                    <a:pt x="244505" y="578358"/>
                  </a:lnTo>
                  <a:lnTo>
                    <a:pt x="291846" y="582168"/>
                  </a:lnTo>
                  <a:lnTo>
                    <a:pt x="339183" y="578358"/>
                  </a:lnTo>
                  <a:lnTo>
                    <a:pt x="384089" y="567330"/>
                  </a:lnTo>
                  <a:lnTo>
                    <a:pt x="425963" y="549681"/>
                  </a:lnTo>
                  <a:lnTo>
                    <a:pt x="464203" y="526011"/>
                  </a:lnTo>
                  <a:lnTo>
                    <a:pt x="498209" y="496919"/>
                  </a:lnTo>
                  <a:lnTo>
                    <a:pt x="527380" y="463003"/>
                  </a:lnTo>
                  <a:lnTo>
                    <a:pt x="551115" y="424863"/>
                  </a:lnTo>
                  <a:lnTo>
                    <a:pt x="568812" y="383097"/>
                  </a:lnTo>
                  <a:lnTo>
                    <a:pt x="579872" y="338304"/>
                  </a:lnTo>
                  <a:lnTo>
                    <a:pt x="583692" y="291084"/>
                  </a:lnTo>
                  <a:lnTo>
                    <a:pt x="579872" y="243863"/>
                  </a:lnTo>
                  <a:lnTo>
                    <a:pt x="568812" y="199070"/>
                  </a:lnTo>
                  <a:lnTo>
                    <a:pt x="551115" y="157304"/>
                  </a:lnTo>
                  <a:lnTo>
                    <a:pt x="527380" y="119164"/>
                  </a:lnTo>
                  <a:lnTo>
                    <a:pt x="498209" y="85248"/>
                  </a:lnTo>
                  <a:lnTo>
                    <a:pt x="464203" y="56156"/>
                  </a:lnTo>
                  <a:lnTo>
                    <a:pt x="425963" y="32486"/>
                  </a:lnTo>
                  <a:lnTo>
                    <a:pt x="384089" y="14837"/>
                  </a:lnTo>
                  <a:lnTo>
                    <a:pt x="339183" y="3809"/>
                  </a:lnTo>
                  <a:lnTo>
                    <a:pt x="291846" y="0"/>
                  </a:lnTo>
                  <a:close/>
                </a:path>
              </a:pathLst>
            </a:custGeom>
            <a:solidFill>
              <a:srgbClr val="93E6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96596" y="4902708"/>
              <a:ext cx="457200" cy="45415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p14"/>
          <p:cNvGrpSpPr/>
          <p:nvPr/>
        </p:nvGrpSpPr>
        <p:grpSpPr>
          <a:xfrm>
            <a:off x="149352" y="5475732"/>
            <a:ext cx="584200" cy="584200"/>
            <a:chOff x="149352" y="5475732"/>
            <a:chExt cx="584200" cy="584200"/>
          </a:xfrm>
        </p:grpSpPr>
        <p:sp>
          <p:nvSpPr>
            <p:cNvPr id="745" name="Google Shape;745;p14"/>
            <p:cNvSpPr/>
            <p:nvPr/>
          </p:nvSpPr>
          <p:spPr>
            <a:xfrm>
              <a:off x="149352" y="5475732"/>
              <a:ext cx="584200" cy="584200"/>
            </a:xfrm>
            <a:custGeom>
              <a:avLst/>
              <a:gdLst/>
              <a:ahLst/>
              <a:cxnLst/>
              <a:rect l="l" t="t" r="r" b="b"/>
              <a:pathLst>
                <a:path w="584200" h="584200" extrusionOk="0">
                  <a:moveTo>
                    <a:pt x="291846" y="0"/>
                  </a:moveTo>
                  <a:lnTo>
                    <a:pt x="244505" y="3819"/>
                  </a:lnTo>
                  <a:lnTo>
                    <a:pt x="199597" y="14877"/>
                  </a:lnTo>
                  <a:lnTo>
                    <a:pt x="157723" y="32574"/>
                  </a:lnTo>
                  <a:lnTo>
                    <a:pt x="119482" y="56307"/>
                  </a:lnTo>
                  <a:lnTo>
                    <a:pt x="85477" y="85477"/>
                  </a:lnTo>
                  <a:lnTo>
                    <a:pt x="56307" y="119482"/>
                  </a:lnTo>
                  <a:lnTo>
                    <a:pt x="32574" y="157723"/>
                  </a:lnTo>
                  <a:lnTo>
                    <a:pt x="14877" y="199597"/>
                  </a:lnTo>
                  <a:lnTo>
                    <a:pt x="3819" y="244505"/>
                  </a:lnTo>
                  <a:lnTo>
                    <a:pt x="0" y="291846"/>
                  </a:lnTo>
                  <a:lnTo>
                    <a:pt x="3819" y="339183"/>
                  </a:lnTo>
                  <a:lnTo>
                    <a:pt x="14877" y="384089"/>
                  </a:lnTo>
                  <a:lnTo>
                    <a:pt x="32574" y="425963"/>
                  </a:lnTo>
                  <a:lnTo>
                    <a:pt x="56307" y="464203"/>
                  </a:lnTo>
                  <a:lnTo>
                    <a:pt x="85477" y="498209"/>
                  </a:lnTo>
                  <a:lnTo>
                    <a:pt x="119482" y="527380"/>
                  </a:lnTo>
                  <a:lnTo>
                    <a:pt x="157723" y="551115"/>
                  </a:lnTo>
                  <a:lnTo>
                    <a:pt x="199597" y="568812"/>
                  </a:lnTo>
                  <a:lnTo>
                    <a:pt x="244505" y="579872"/>
                  </a:lnTo>
                  <a:lnTo>
                    <a:pt x="291846" y="583692"/>
                  </a:lnTo>
                  <a:lnTo>
                    <a:pt x="339183" y="579872"/>
                  </a:lnTo>
                  <a:lnTo>
                    <a:pt x="384089" y="568812"/>
                  </a:lnTo>
                  <a:lnTo>
                    <a:pt x="425963" y="551115"/>
                  </a:lnTo>
                  <a:lnTo>
                    <a:pt x="464203" y="527380"/>
                  </a:lnTo>
                  <a:lnTo>
                    <a:pt x="498209" y="498209"/>
                  </a:lnTo>
                  <a:lnTo>
                    <a:pt x="527380" y="464203"/>
                  </a:lnTo>
                  <a:lnTo>
                    <a:pt x="551115" y="425963"/>
                  </a:lnTo>
                  <a:lnTo>
                    <a:pt x="568812" y="384089"/>
                  </a:lnTo>
                  <a:lnTo>
                    <a:pt x="579872" y="339183"/>
                  </a:lnTo>
                  <a:lnTo>
                    <a:pt x="583692" y="291846"/>
                  </a:lnTo>
                  <a:lnTo>
                    <a:pt x="579872" y="244505"/>
                  </a:lnTo>
                  <a:lnTo>
                    <a:pt x="568812" y="199597"/>
                  </a:lnTo>
                  <a:lnTo>
                    <a:pt x="551115" y="157723"/>
                  </a:lnTo>
                  <a:lnTo>
                    <a:pt x="527380" y="119482"/>
                  </a:lnTo>
                  <a:lnTo>
                    <a:pt x="498209" y="85477"/>
                  </a:lnTo>
                  <a:lnTo>
                    <a:pt x="464203" y="56307"/>
                  </a:lnTo>
                  <a:lnTo>
                    <a:pt x="425963" y="32574"/>
                  </a:lnTo>
                  <a:lnTo>
                    <a:pt x="384089" y="14877"/>
                  </a:lnTo>
                  <a:lnTo>
                    <a:pt x="339183" y="3819"/>
                  </a:lnTo>
                  <a:lnTo>
                    <a:pt x="291846" y="0"/>
                  </a:lnTo>
                  <a:close/>
                </a:path>
              </a:pathLst>
            </a:custGeom>
            <a:solidFill>
              <a:srgbClr val="C1EA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13360" y="5576316"/>
              <a:ext cx="455676" cy="4572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5"/>
          <p:cNvSpPr/>
          <p:nvPr/>
        </p:nvSpPr>
        <p:spPr>
          <a:xfrm>
            <a:off x="0" y="2484120"/>
            <a:ext cx="1079500" cy="1889760"/>
          </a:xfrm>
          <a:custGeom>
            <a:avLst/>
            <a:gdLst/>
            <a:ahLst/>
            <a:cxnLst/>
            <a:rect l="l" t="t" r="r" b="b"/>
            <a:pathLst>
              <a:path w="1079500" h="1889760" extrusionOk="0">
                <a:moveTo>
                  <a:pt x="0" y="0"/>
                </a:moveTo>
                <a:lnTo>
                  <a:pt x="0" y="1889759"/>
                </a:lnTo>
                <a:lnTo>
                  <a:pt x="1078992" y="944879"/>
                </a:lnTo>
                <a:lnTo>
                  <a:pt x="0" y="0"/>
                </a:lnTo>
                <a:close/>
              </a:path>
            </a:pathLst>
          </a:custGeom>
          <a:solidFill>
            <a:srgbClr val="5EBD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5"/>
          <p:cNvSpPr txBox="1"/>
          <p:nvPr/>
        </p:nvSpPr>
        <p:spPr>
          <a:xfrm>
            <a:off x="1231493" y="2839974"/>
            <a:ext cx="5661025" cy="83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508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KEBIJAKAN TRANSFORMASI DIGITAL SDM  PENDIDIKAN TINGGI</a:t>
            </a:r>
            <a:endParaRPr sz="26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3" name="Google Shape;753;p15"/>
          <p:cNvSpPr/>
          <p:nvPr/>
        </p:nvSpPr>
        <p:spPr>
          <a:xfrm>
            <a:off x="2060448" y="4288535"/>
            <a:ext cx="2135505" cy="1341120"/>
          </a:xfrm>
          <a:custGeom>
            <a:avLst/>
            <a:gdLst/>
            <a:ahLst/>
            <a:cxnLst/>
            <a:rect l="l" t="t" r="r" b="b"/>
            <a:pathLst>
              <a:path w="2135504" h="1341120" extrusionOk="0">
                <a:moveTo>
                  <a:pt x="2001012" y="0"/>
                </a:moveTo>
                <a:lnTo>
                  <a:pt x="134112" y="0"/>
                </a:lnTo>
                <a:lnTo>
                  <a:pt x="91732" y="6839"/>
                </a:lnTo>
                <a:lnTo>
                  <a:pt x="54918" y="25883"/>
                </a:lnTo>
                <a:lnTo>
                  <a:pt x="25883" y="54918"/>
                </a:lnTo>
                <a:lnTo>
                  <a:pt x="6839" y="91732"/>
                </a:lnTo>
                <a:lnTo>
                  <a:pt x="0" y="134112"/>
                </a:lnTo>
                <a:lnTo>
                  <a:pt x="0" y="1207008"/>
                </a:lnTo>
                <a:lnTo>
                  <a:pt x="6839" y="1249387"/>
                </a:lnTo>
                <a:lnTo>
                  <a:pt x="25883" y="1286201"/>
                </a:lnTo>
                <a:lnTo>
                  <a:pt x="54918" y="1315236"/>
                </a:lnTo>
                <a:lnTo>
                  <a:pt x="91732" y="1334280"/>
                </a:lnTo>
                <a:lnTo>
                  <a:pt x="134112" y="1341120"/>
                </a:lnTo>
                <a:lnTo>
                  <a:pt x="2001012" y="1341120"/>
                </a:lnTo>
                <a:lnTo>
                  <a:pt x="2043391" y="1334280"/>
                </a:lnTo>
                <a:lnTo>
                  <a:pt x="2080205" y="1315236"/>
                </a:lnTo>
                <a:lnTo>
                  <a:pt x="2109240" y="1286201"/>
                </a:lnTo>
                <a:lnTo>
                  <a:pt x="2128284" y="1249387"/>
                </a:lnTo>
                <a:lnTo>
                  <a:pt x="2135124" y="1207008"/>
                </a:lnTo>
                <a:lnTo>
                  <a:pt x="2135124" y="134112"/>
                </a:lnTo>
                <a:lnTo>
                  <a:pt x="2128284" y="91732"/>
                </a:lnTo>
                <a:lnTo>
                  <a:pt x="2109240" y="54918"/>
                </a:lnTo>
                <a:lnTo>
                  <a:pt x="2080205" y="25883"/>
                </a:lnTo>
                <a:lnTo>
                  <a:pt x="2043391" y="6839"/>
                </a:lnTo>
                <a:lnTo>
                  <a:pt x="2001012" y="0"/>
                </a:lnTo>
                <a:close/>
              </a:path>
            </a:pathLst>
          </a:custGeom>
          <a:solidFill>
            <a:srgbClr val="5EBD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5"/>
          <p:cNvSpPr txBox="1"/>
          <p:nvPr/>
        </p:nvSpPr>
        <p:spPr>
          <a:xfrm>
            <a:off x="2213864" y="4433061"/>
            <a:ext cx="1829435" cy="101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12700" marR="5080" lvl="0" indent="-1270" algn="ctr" rtl="0">
              <a:lnSpc>
                <a:spcPct val="8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Kebijakan  Transformasi  Manajemen SDM  Pendidikan Tinggi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5"/>
          <p:cNvSpPr/>
          <p:nvPr/>
        </p:nvSpPr>
        <p:spPr>
          <a:xfrm>
            <a:off x="4408932" y="4693920"/>
            <a:ext cx="452755" cy="530860"/>
          </a:xfrm>
          <a:custGeom>
            <a:avLst/>
            <a:gdLst/>
            <a:ahLst/>
            <a:cxnLst/>
            <a:rect l="l" t="t" r="r" b="b"/>
            <a:pathLst>
              <a:path w="452754" h="530860" extrusionOk="0">
                <a:moveTo>
                  <a:pt x="226313" y="0"/>
                </a:moveTo>
                <a:lnTo>
                  <a:pt x="226313" y="106044"/>
                </a:lnTo>
                <a:lnTo>
                  <a:pt x="0" y="106044"/>
                </a:lnTo>
                <a:lnTo>
                  <a:pt x="0" y="424306"/>
                </a:lnTo>
                <a:lnTo>
                  <a:pt x="226313" y="424306"/>
                </a:lnTo>
                <a:lnTo>
                  <a:pt x="226313" y="530351"/>
                </a:lnTo>
                <a:lnTo>
                  <a:pt x="452627" y="265175"/>
                </a:lnTo>
                <a:lnTo>
                  <a:pt x="226313" y="0"/>
                </a:lnTo>
                <a:close/>
              </a:path>
            </a:pathLst>
          </a:custGeom>
          <a:solidFill>
            <a:srgbClr val="B6DB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5"/>
          <p:cNvSpPr/>
          <p:nvPr/>
        </p:nvSpPr>
        <p:spPr>
          <a:xfrm>
            <a:off x="5049011" y="4288535"/>
            <a:ext cx="2135505" cy="1341120"/>
          </a:xfrm>
          <a:custGeom>
            <a:avLst/>
            <a:gdLst/>
            <a:ahLst/>
            <a:cxnLst/>
            <a:rect l="l" t="t" r="r" b="b"/>
            <a:pathLst>
              <a:path w="2135504" h="1341120" extrusionOk="0">
                <a:moveTo>
                  <a:pt x="2001012" y="0"/>
                </a:moveTo>
                <a:lnTo>
                  <a:pt x="134112" y="0"/>
                </a:lnTo>
                <a:lnTo>
                  <a:pt x="91732" y="6839"/>
                </a:lnTo>
                <a:lnTo>
                  <a:pt x="54918" y="25883"/>
                </a:lnTo>
                <a:lnTo>
                  <a:pt x="25883" y="54918"/>
                </a:lnTo>
                <a:lnTo>
                  <a:pt x="6839" y="91732"/>
                </a:lnTo>
                <a:lnTo>
                  <a:pt x="0" y="134112"/>
                </a:lnTo>
                <a:lnTo>
                  <a:pt x="0" y="1207008"/>
                </a:lnTo>
                <a:lnTo>
                  <a:pt x="6839" y="1249387"/>
                </a:lnTo>
                <a:lnTo>
                  <a:pt x="25883" y="1286201"/>
                </a:lnTo>
                <a:lnTo>
                  <a:pt x="54918" y="1315236"/>
                </a:lnTo>
                <a:lnTo>
                  <a:pt x="91732" y="1334280"/>
                </a:lnTo>
                <a:lnTo>
                  <a:pt x="134112" y="1341120"/>
                </a:lnTo>
                <a:lnTo>
                  <a:pt x="2001012" y="1341120"/>
                </a:lnTo>
                <a:lnTo>
                  <a:pt x="2043391" y="1334280"/>
                </a:lnTo>
                <a:lnTo>
                  <a:pt x="2080205" y="1315236"/>
                </a:lnTo>
                <a:lnTo>
                  <a:pt x="2109240" y="1286201"/>
                </a:lnTo>
                <a:lnTo>
                  <a:pt x="2128284" y="1249387"/>
                </a:lnTo>
                <a:lnTo>
                  <a:pt x="2135123" y="1207008"/>
                </a:lnTo>
                <a:lnTo>
                  <a:pt x="2135123" y="134112"/>
                </a:lnTo>
                <a:lnTo>
                  <a:pt x="2128284" y="91732"/>
                </a:lnTo>
                <a:lnTo>
                  <a:pt x="2109240" y="54918"/>
                </a:lnTo>
                <a:lnTo>
                  <a:pt x="2080205" y="25883"/>
                </a:lnTo>
                <a:lnTo>
                  <a:pt x="2043391" y="6839"/>
                </a:lnTo>
                <a:lnTo>
                  <a:pt x="2001012" y="0"/>
                </a:lnTo>
                <a:close/>
              </a:path>
            </a:pathLst>
          </a:custGeom>
          <a:solidFill>
            <a:srgbClr val="5EBD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5"/>
          <p:cNvSpPr txBox="1"/>
          <p:nvPr/>
        </p:nvSpPr>
        <p:spPr>
          <a:xfrm>
            <a:off x="5172836" y="4433061"/>
            <a:ext cx="1890395" cy="101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12700" marR="5080" lvl="0" indent="0" algn="ctr" rtl="0">
              <a:lnSpc>
                <a:spcPct val="8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Peningkatan  Layanan,  Teknologi, dan  Sistem Keamanan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5"/>
          <p:cNvSpPr/>
          <p:nvPr/>
        </p:nvSpPr>
        <p:spPr>
          <a:xfrm>
            <a:off x="7397495" y="4693920"/>
            <a:ext cx="452755" cy="530860"/>
          </a:xfrm>
          <a:custGeom>
            <a:avLst/>
            <a:gdLst/>
            <a:ahLst/>
            <a:cxnLst/>
            <a:rect l="l" t="t" r="r" b="b"/>
            <a:pathLst>
              <a:path w="452754" h="530860" extrusionOk="0">
                <a:moveTo>
                  <a:pt x="226313" y="0"/>
                </a:moveTo>
                <a:lnTo>
                  <a:pt x="226313" y="106044"/>
                </a:lnTo>
                <a:lnTo>
                  <a:pt x="0" y="106044"/>
                </a:lnTo>
                <a:lnTo>
                  <a:pt x="0" y="424306"/>
                </a:lnTo>
                <a:lnTo>
                  <a:pt x="226313" y="424306"/>
                </a:lnTo>
                <a:lnTo>
                  <a:pt x="226313" y="530351"/>
                </a:lnTo>
                <a:lnTo>
                  <a:pt x="452627" y="265175"/>
                </a:lnTo>
                <a:lnTo>
                  <a:pt x="226313" y="0"/>
                </a:lnTo>
                <a:close/>
              </a:path>
            </a:pathLst>
          </a:custGeom>
          <a:solidFill>
            <a:srgbClr val="B6DB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5"/>
          <p:cNvSpPr/>
          <p:nvPr/>
        </p:nvSpPr>
        <p:spPr>
          <a:xfrm>
            <a:off x="8039100" y="4288535"/>
            <a:ext cx="2135505" cy="1341120"/>
          </a:xfrm>
          <a:custGeom>
            <a:avLst/>
            <a:gdLst/>
            <a:ahLst/>
            <a:cxnLst/>
            <a:rect l="l" t="t" r="r" b="b"/>
            <a:pathLst>
              <a:path w="2135504" h="1341120" extrusionOk="0">
                <a:moveTo>
                  <a:pt x="2001011" y="0"/>
                </a:moveTo>
                <a:lnTo>
                  <a:pt x="134111" y="0"/>
                </a:lnTo>
                <a:lnTo>
                  <a:pt x="91732" y="6839"/>
                </a:lnTo>
                <a:lnTo>
                  <a:pt x="54918" y="25883"/>
                </a:lnTo>
                <a:lnTo>
                  <a:pt x="25883" y="54918"/>
                </a:lnTo>
                <a:lnTo>
                  <a:pt x="6839" y="91732"/>
                </a:lnTo>
                <a:lnTo>
                  <a:pt x="0" y="134112"/>
                </a:lnTo>
                <a:lnTo>
                  <a:pt x="0" y="1207008"/>
                </a:lnTo>
                <a:lnTo>
                  <a:pt x="6839" y="1249387"/>
                </a:lnTo>
                <a:lnTo>
                  <a:pt x="25883" y="1286201"/>
                </a:lnTo>
                <a:lnTo>
                  <a:pt x="54918" y="1315236"/>
                </a:lnTo>
                <a:lnTo>
                  <a:pt x="91732" y="1334280"/>
                </a:lnTo>
                <a:lnTo>
                  <a:pt x="134111" y="1341120"/>
                </a:lnTo>
                <a:lnTo>
                  <a:pt x="2001011" y="1341120"/>
                </a:lnTo>
                <a:lnTo>
                  <a:pt x="2043391" y="1334280"/>
                </a:lnTo>
                <a:lnTo>
                  <a:pt x="2080205" y="1315236"/>
                </a:lnTo>
                <a:lnTo>
                  <a:pt x="2109240" y="1286201"/>
                </a:lnTo>
                <a:lnTo>
                  <a:pt x="2128284" y="1249387"/>
                </a:lnTo>
                <a:lnTo>
                  <a:pt x="2135124" y="1207008"/>
                </a:lnTo>
                <a:lnTo>
                  <a:pt x="2135124" y="134112"/>
                </a:lnTo>
                <a:lnTo>
                  <a:pt x="2128284" y="91732"/>
                </a:lnTo>
                <a:lnTo>
                  <a:pt x="2109240" y="54918"/>
                </a:lnTo>
                <a:lnTo>
                  <a:pt x="2080205" y="25883"/>
                </a:lnTo>
                <a:lnTo>
                  <a:pt x="2043391" y="6839"/>
                </a:lnTo>
                <a:lnTo>
                  <a:pt x="2001011" y="0"/>
                </a:lnTo>
                <a:close/>
              </a:path>
            </a:pathLst>
          </a:custGeom>
          <a:solidFill>
            <a:srgbClr val="5EBD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5"/>
          <p:cNvSpPr txBox="1"/>
          <p:nvPr/>
        </p:nvSpPr>
        <p:spPr>
          <a:xfrm>
            <a:off x="8305292" y="4369053"/>
            <a:ext cx="1604010" cy="112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050" rIns="0" bIns="0" anchor="t" anchorCtr="0">
            <a:spAutoFit/>
          </a:bodyPr>
          <a:lstStyle/>
          <a:p>
            <a:pPr marL="12700" marR="5080" lvl="0" indent="0" algn="ctr" rtl="0">
              <a:lnSpc>
                <a:spcPct val="87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 Informasi  Sumber Daya  Terintegrasi  (SISTER) BKD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1" name="Google Shape;761;p15"/>
          <p:cNvSpPr txBox="1"/>
          <p:nvPr/>
        </p:nvSpPr>
        <p:spPr>
          <a:xfrm>
            <a:off x="7098283" y="2318461"/>
            <a:ext cx="2230120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https://sister.kemdikbud.go.id/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2" name="Google Shape;762;p15"/>
          <p:cNvGrpSpPr/>
          <p:nvPr/>
        </p:nvGrpSpPr>
        <p:grpSpPr>
          <a:xfrm>
            <a:off x="8136636" y="280415"/>
            <a:ext cx="3340735" cy="2318385"/>
            <a:chOff x="8136636" y="280415"/>
            <a:chExt cx="3340735" cy="2318385"/>
          </a:xfrm>
        </p:grpSpPr>
        <p:sp>
          <p:nvSpPr>
            <p:cNvPr id="763" name="Google Shape;763;p15"/>
            <p:cNvSpPr/>
            <p:nvPr/>
          </p:nvSpPr>
          <p:spPr>
            <a:xfrm>
              <a:off x="8136636" y="280415"/>
              <a:ext cx="3340735" cy="2318385"/>
            </a:xfrm>
            <a:custGeom>
              <a:avLst/>
              <a:gdLst/>
              <a:ahLst/>
              <a:cxnLst/>
              <a:rect l="l" t="t" r="r" b="b"/>
              <a:pathLst>
                <a:path w="3340734" h="2318385" extrusionOk="0">
                  <a:moveTo>
                    <a:pt x="3203194" y="123443"/>
                  </a:moveTo>
                  <a:lnTo>
                    <a:pt x="3204718" y="124967"/>
                  </a:lnTo>
                  <a:lnTo>
                    <a:pt x="3204718" y="1860803"/>
                  </a:lnTo>
                  <a:lnTo>
                    <a:pt x="137160" y="1860803"/>
                  </a:lnTo>
                  <a:lnTo>
                    <a:pt x="137160" y="124967"/>
                  </a:lnTo>
                  <a:lnTo>
                    <a:pt x="137160" y="123443"/>
                  </a:lnTo>
                  <a:lnTo>
                    <a:pt x="3203194" y="123443"/>
                  </a:lnTo>
                  <a:close/>
                </a:path>
                <a:path w="3340734" h="2318385" extrusionOk="0">
                  <a:moveTo>
                    <a:pt x="82169" y="0"/>
                  </a:moveTo>
                  <a:lnTo>
                    <a:pt x="41021" y="14097"/>
                  </a:lnTo>
                  <a:lnTo>
                    <a:pt x="15875" y="36702"/>
                  </a:lnTo>
                  <a:lnTo>
                    <a:pt x="1650" y="66293"/>
                  </a:lnTo>
                  <a:lnTo>
                    <a:pt x="0" y="74802"/>
                  </a:lnTo>
                  <a:lnTo>
                    <a:pt x="0" y="83184"/>
                  </a:lnTo>
                  <a:lnTo>
                    <a:pt x="0" y="1902459"/>
                  </a:lnTo>
                  <a:lnTo>
                    <a:pt x="0" y="1910841"/>
                  </a:lnTo>
                  <a:lnTo>
                    <a:pt x="1650" y="1917953"/>
                  </a:lnTo>
                  <a:lnTo>
                    <a:pt x="15875" y="1947544"/>
                  </a:lnTo>
                  <a:lnTo>
                    <a:pt x="41021" y="1970150"/>
                  </a:lnTo>
                  <a:lnTo>
                    <a:pt x="74295" y="1982723"/>
                  </a:lnTo>
                  <a:lnTo>
                    <a:pt x="82169" y="1984247"/>
                  </a:lnTo>
                  <a:lnTo>
                    <a:pt x="3258058" y="1984247"/>
                  </a:lnTo>
                  <a:lnTo>
                    <a:pt x="3300730" y="1970150"/>
                  </a:lnTo>
                  <a:lnTo>
                    <a:pt x="3324479" y="1947544"/>
                  </a:lnTo>
                  <a:lnTo>
                    <a:pt x="3338703" y="1917953"/>
                  </a:lnTo>
                  <a:lnTo>
                    <a:pt x="3340227" y="1910841"/>
                  </a:lnTo>
                  <a:lnTo>
                    <a:pt x="3340227" y="1902459"/>
                  </a:lnTo>
                  <a:lnTo>
                    <a:pt x="3340227" y="83184"/>
                  </a:lnTo>
                  <a:lnTo>
                    <a:pt x="3340227" y="74802"/>
                  </a:lnTo>
                  <a:lnTo>
                    <a:pt x="3338703" y="66293"/>
                  </a:lnTo>
                  <a:lnTo>
                    <a:pt x="3324479" y="36702"/>
                  </a:lnTo>
                  <a:lnTo>
                    <a:pt x="3300730" y="14097"/>
                  </a:lnTo>
                  <a:lnTo>
                    <a:pt x="3267456" y="1397"/>
                  </a:lnTo>
                  <a:lnTo>
                    <a:pt x="3258058" y="0"/>
                  </a:lnTo>
                  <a:lnTo>
                    <a:pt x="82169" y="0"/>
                  </a:lnTo>
                  <a:close/>
                </a:path>
                <a:path w="3340734" h="2318385" extrusionOk="0">
                  <a:moveTo>
                    <a:pt x="1288796" y="1987295"/>
                  </a:moveTo>
                  <a:lnTo>
                    <a:pt x="1282446" y="2054986"/>
                  </a:lnTo>
                  <a:lnTo>
                    <a:pt x="1274572" y="2123947"/>
                  </a:lnTo>
                  <a:lnTo>
                    <a:pt x="1266698" y="2185923"/>
                  </a:lnTo>
                  <a:lnTo>
                    <a:pt x="1257173" y="2229611"/>
                  </a:lnTo>
                  <a:lnTo>
                    <a:pt x="1244473" y="2266187"/>
                  </a:lnTo>
                  <a:lnTo>
                    <a:pt x="1206500" y="2277491"/>
                  </a:lnTo>
                  <a:lnTo>
                    <a:pt x="1157478" y="2284475"/>
                  </a:lnTo>
                  <a:lnTo>
                    <a:pt x="1119505" y="2290191"/>
                  </a:lnTo>
                  <a:lnTo>
                    <a:pt x="1105281" y="2292984"/>
                  </a:lnTo>
                  <a:lnTo>
                    <a:pt x="1097407" y="2294381"/>
                  </a:lnTo>
                  <a:lnTo>
                    <a:pt x="1095756" y="2295779"/>
                  </a:lnTo>
                  <a:lnTo>
                    <a:pt x="1095756" y="2299969"/>
                  </a:lnTo>
                  <a:lnTo>
                    <a:pt x="1097407" y="2301366"/>
                  </a:lnTo>
                  <a:lnTo>
                    <a:pt x="1108329" y="2302763"/>
                  </a:lnTo>
                  <a:lnTo>
                    <a:pt x="1127379" y="2304160"/>
                  </a:lnTo>
                  <a:lnTo>
                    <a:pt x="1197102" y="2305684"/>
                  </a:lnTo>
                  <a:lnTo>
                    <a:pt x="1306195" y="2307081"/>
                  </a:lnTo>
                  <a:lnTo>
                    <a:pt x="2029460" y="2307081"/>
                  </a:lnTo>
                  <a:lnTo>
                    <a:pt x="2136902" y="2305684"/>
                  </a:lnTo>
                  <a:lnTo>
                    <a:pt x="2206625" y="2304160"/>
                  </a:lnTo>
                  <a:lnTo>
                    <a:pt x="2239772" y="2299969"/>
                  </a:lnTo>
                  <a:lnTo>
                    <a:pt x="2239772" y="2295779"/>
                  </a:lnTo>
                  <a:lnTo>
                    <a:pt x="2238248" y="2294381"/>
                  </a:lnTo>
                  <a:lnTo>
                    <a:pt x="2230247" y="2292984"/>
                  </a:lnTo>
                  <a:lnTo>
                    <a:pt x="2216023" y="2290191"/>
                  </a:lnTo>
                  <a:lnTo>
                    <a:pt x="2178177" y="2284475"/>
                  </a:lnTo>
                  <a:lnTo>
                    <a:pt x="2129155" y="2277491"/>
                  </a:lnTo>
                  <a:lnTo>
                    <a:pt x="2108581" y="2273172"/>
                  </a:lnTo>
                  <a:lnTo>
                    <a:pt x="2081530" y="2246503"/>
                  </a:lnTo>
                  <a:lnTo>
                    <a:pt x="2078482" y="2229611"/>
                  </a:lnTo>
                  <a:lnTo>
                    <a:pt x="2068957" y="2185923"/>
                  </a:lnTo>
                  <a:lnTo>
                    <a:pt x="2059432" y="2123947"/>
                  </a:lnTo>
                  <a:lnTo>
                    <a:pt x="2051558" y="2054986"/>
                  </a:lnTo>
                  <a:lnTo>
                    <a:pt x="2046732" y="1987295"/>
                  </a:lnTo>
                  <a:lnTo>
                    <a:pt x="1288796" y="1987295"/>
                  </a:lnTo>
                  <a:close/>
                </a:path>
                <a:path w="3340734" h="2318385" extrusionOk="0">
                  <a:moveTo>
                    <a:pt x="1104900" y="2305811"/>
                  </a:moveTo>
                  <a:lnTo>
                    <a:pt x="1104900" y="2307081"/>
                  </a:lnTo>
                  <a:lnTo>
                    <a:pt x="1104900" y="2312416"/>
                  </a:lnTo>
                  <a:lnTo>
                    <a:pt x="1106424" y="2313939"/>
                  </a:lnTo>
                  <a:lnTo>
                    <a:pt x="1136523" y="2315209"/>
                  </a:lnTo>
                  <a:lnTo>
                    <a:pt x="1221867" y="2316606"/>
                  </a:lnTo>
                  <a:lnTo>
                    <a:pt x="1452880" y="2317876"/>
                  </a:lnTo>
                  <a:lnTo>
                    <a:pt x="1881632" y="2317876"/>
                  </a:lnTo>
                  <a:lnTo>
                    <a:pt x="2110994" y="2316606"/>
                  </a:lnTo>
                  <a:lnTo>
                    <a:pt x="2197989" y="2315209"/>
                  </a:lnTo>
                  <a:lnTo>
                    <a:pt x="2228088" y="2313939"/>
                  </a:lnTo>
                  <a:lnTo>
                    <a:pt x="2229612" y="2312416"/>
                  </a:lnTo>
                  <a:lnTo>
                    <a:pt x="2229612" y="2307081"/>
                  </a:lnTo>
                  <a:lnTo>
                    <a:pt x="2228088" y="2305811"/>
                  </a:lnTo>
                  <a:lnTo>
                    <a:pt x="2191766" y="2307081"/>
                  </a:lnTo>
                  <a:lnTo>
                    <a:pt x="2125218" y="2308479"/>
                  </a:lnTo>
                  <a:lnTo>
                    <a:pt x="1883156" y="2309875"/>
                  </a:lnTo>
                  <a:lnTo>
                    <a:pt x="1451356" y="2309875"/>
                  </a:lnTo>
                  <a:lnTo>
                    <a:pt x="1209294" y="2308479"/>
                  </a:lnTo>
                  <a:lnTo>
                    <a:pt x="1142746" y="2307081"/>
                  </a:lnTo>
                  <a:lnTo>
                    <a:pt x="1106424" y="2305811"/>
                  </a:lnTo>
                  <a:lnTo>
                    <a:pt x="1104900" y="2305811"/>
                  </a:lnTo>
                  <a:close/>
                </a:path>
              </a:pathLst>
            </a:custGeom>
            <a:noFill/>
            <a:ln w="9525" cap="flat" cmpd="sng">
              <a:solidFill>
                <a:srgbClr val="1F85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8295132" y="461348"/>
              <a:ext cx="3023616" cy="14437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p15"/>
          <p:cNvSpPr txBox="1">
            <a:spLocks noGrp="1"/>
          </p:cNvSpPr>
          <p:nvPr>
            <p:ph type="title"/>
          </p:nvPr>
        </p:nvSpPr>
        <p:spPr>
          <a:xfrm>
            <a:off x="1113231" y="396951"/>
            <a:ext cx="4502785" cy="164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b" anchorCtr="0">
            <a:spAutoFit/>
          </a:bodyPr>
          <a:lstStyle/>
          <a:p>
            <a:pPr marL="264160" marR="5080" lvl="0" indent="-252094" algn="l" rtl="0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lang="en-US" sz="5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Sistem BKD  Terintegrasi</a:t>
            </a:r>
            <a:endParaRPr sz="5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5"/>
          <p:cNvSpPr/>
          <p:nvPr/>
        </p:nvSpPr>
        <p:spPr>
          <a:xfrm>
            <a:off x="280620" y="5936361"/>
            <a:ext cx="615695" cy="6355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4193" y="5497448"/>
            <a:ext cx="2419587" cy="14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6"/>
          <p:cNvSpPr txBox="1"/>
          <p:nvPr/>
        </p:nvSpPr>
        <p:spPr>
          <a:xfrm>
            <a:off x="11294491" y="6376212"/>
            <a:ext cx="30289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5ABBA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3" name="Google Shape;773;p16"/>
          <p:cNvSpPr txBox="1"/>
          <p:nvPr/>
        </p:nvSpPr>
        <p:spPr>
          <a:xfrm>
            <a:off x="1015085" y="1150112"/>
            <a:ext cx="4759325" cy="337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99085" marR="508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000"/>
              <a:buFont typeface="Trebuchet MS"/>
              <a:buChar char="•"/>
            </a:pPr>
            <a:r>
              <a:rPr lang="en-US" sz="200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SISTER terintegrasi dengan PDDIKTI,  mendukung Big Data Perguruan  Tinggi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677480"/>
              </a:buClr>
              <a:buSzPts val="2050"/>
              <a:buFont typeface="Trebuchet MS"/>
              <a:buNone/>
            </a:pPr>
            <a:endParaRPr sz="2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9085" marR="44704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000"/>
              <a:buFont typeface="Trebuchet MS"/>
              <a:buChar char="•"/>
            </a:pPr>
            <a:r>
              <a:rPr lang="en-US" sz="200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SISTER Layanan BKD terintegrasi  dengan Layanan Serdos dan PAK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677480"/>
              </a:buClr>
              <a:buSzPts val="2050"/>
              <a:buFont typeface="Trebuchet MS"/>
              <a:buNone/>
            </a:pPr>
            <a:endParaRPr sz="2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9085" marR="7239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000"/>
              <a:buFont typeface="Trebuchet MS"/>
              <a:buChar char="•"/>
            </a:pPr>
            <a:r>
              <a:rPr lang="en-US" sz="200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SISTER telah tersertifikasi oleh Balai  Sertifikasi Elektronik (BSrE) sebagai  legalitas penggunakan e-sertifikat  serta pengamanan informasi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74" name="Google Shape;774;p16"/>
          <p:cNvGrpSpPr/>
          <p:nvPr/>
        </p:nvGrpSpPr>
        <p:grpSpPr>
          <a:xfrm>
            <a:off x="6722364" y="1390951"/>
            <a:ext cx="4860035" cy="4986989"/>
            <a:chOff x="6722364" y="1390951"/>
            <a:chExt cx="4860035" cy="4986989"/>
          </a:xfrm>
        </p:grpSpPr>
        <p:sp>
          <p:nvSpPr>
            <p:cNvPr id="775" name="Google Shape;775;p16"/>
            <p:cNvSpPr/>
            <p:nvPr/>
          </p:nvSpPr>
          <p:spPr>
            <a:xfrm>
              <a:off x="8238744" y="1684045"/>
              <a:ext cx="2095500" cy="2880360"/>
            </a:xfrm>
            <a:custGeom>
              <a:avLst/>
              <a:gdLst/>
              <a:ahLst/>
              <a:cxnLst/>
              <a:rect l="l" t="t" r="r" b="b"/>
              <a:pathLst>
                <a:path w="2095500" h="2880360" extrusionOk="0">
                  <a:moveTo>
                    <a:pt x="2095500" y="1267307"/>
                  </a:moveTo>
                  <a:lnTo>
                    <a:pt x="2080704" y="1210589"/>
                  </a:lnTo>
                  <a:lnTo>
                    <a:pt x="2044954" y="1169771"/>
                  </a:lnTo>
                  <a:lnTo>
                    <a:pt x="53594" y="5943"/>
                  </a:lnTo>
                  <a:lnTo>
                    <a:pt x="33909" y="0"/>
                  </a:lnTo>
                  <a:lnTo>
                    <a:pt x="22504" y="3797"/>
                  </a:lnTo>
                  <a:lnTo>
                    <a:pt x="21209" y="3022"/>
                  </a:lnTo>
                  <a:lnTo>
                    <a:pt x="0" y="15722"/>
                  </a:lnTo>
                  <a:lnTo>
                    <a:pt x="7569" y="19951"/>
                  </a:lnTo>
                  <a:lnTo>
                    <a:pt x="7010" y="20739"/>
                  </a:lnTo>
                  <a:lnTo>
                    <a:pt x="3048" y="44932"/>
                  </a:lnTo>
                  <a:lnTo>
                    <a:pt x="3048" y="1604111"/>
                  </a:lnTo>
                  <a:lnTo>
                    <a:pt x="17843" y="1660728"/>
                  </a:lnTo>
                  <a:lnTo>
                    <a:pt x="53594" y="1701520"/>
                  </a:lnTo>
                  <a:lnTo>
                    <a:pt x="2044954" y="2864967"/>
                  </a:lnTo>
                  <a:lnTo>
                    <a:pt x="2057641" y="2868955"/>
                  </a:lnTo>
                  <a:lnTo>
                    <a:pt x="2055876" y="2880334"/>
                  </a:lnTo>
                  <a:lnTo>
                    <a:pt x="2077212" y="2867634"/>
                  </a:lnTo>
                  <a:lnTo>
                    <a:pt x="2077123" y="2867075"/>
                  </a:lnTo>
                  <a:lnTo>
                    <a:pt x="2080704" y="2865907"/>
                  </a:lnTo>
                  <a:lnTo>
                    <a:pt x="2091524" y="2850451"/>
                  </a:lnTo>
                  <a:lnTo>
                    <a:pt x="2095500" y="2825978"/>
                  </a:lnTo>
                  <a:lnTo>
                    <a:pt x="2095500" y="1267307"/>
                  </a:lnTo>
                  <a:close/>
                </a:path>
              </a:pathLst>
            </a:custGeom>
            <a:solidFill>
              <a:srgbClr val="B0B4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8223504" y="1694693"/>
              <a:ext cx="2092960" cy="2871470"/>
            </a:xfrm>
            <a:custGeom>
              <a:avLst/>
              <a:gdLst/>
              <a:ahLst/>
              <a:cxnLst/>
              <a:rect l="l" t="t" r="r" b="b"/>
              <a:pathLst>
                <a:path w="2092959" h="2871470" extrusionOk="0">
                  <a:moveTo>
                    <a:pt x="30860" y="0"/>
                  </a:moveTo>
                  <a:lnTo>
                    <a:pt x="14795" y="5312"/>
                  </a:lnTo>
                  <a:lnTo>
                    <a:pt x="3968" y="20697"/>
                  </a:lnTo>
                  <a:lnTo>
                    <a:pt x="0" y="44952"/>
                  </a:lnTo>
                  <a:lnTo>
                    <a:pt x="0" y="1604131"/>
                  </a:lnTo>
                  <a:lnTo>
                    <a:pt x="14795" y="1660757"/>
                  </a:lnTo>
                  <a:lnTo>
                    <a:pt x="50546" y="1701667"/>
                  </a:lnTo>
                  <a:lnTo>
                    <a:pt x="2041905" y="2865114"/>
                  </a:lnTo>
                  <a:lnTo>
                    <a:pt x="2061591" y="2871206"/>
                  </a:lnTo>
                  <a:lnTo>
                    <a:pt x="2077656" y="2865939"/>
                  </a:lnTo>
                  <a:lnTo>
                    <a:pt x="2088483" y="2850576"/>
                  </a:lnTo>
                  <a:lnTo>
                    <a:pt x="2092452" y="2826379"/>
                  </a:lnTo>
                  <a:lnTo>
                    <a:pt x="2092452" y="1267200"/>
                  </a:lnTo>
                  <a:lnTo>
                    <a:pt x="2077656" y="1210589"/>
                  </a:lnTo>
                  <a:lnTo>
                    <a:pt x="2041905" y="1169791"/>
                  </a:lnTo>
                  <a:lnTo>
                    <a:pt x="50546" y="5963"/>
                  </a:lnTo>
                  <a:lnTo>
                    <a:pt x="30860" y="0"/>
                  </a:lnTo>
                  <a:close/>
                </a:path>
              </a:pathLst>
            </a:custGeom>
            <a:solidFill>
              <a:srgbClr val="E3E7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8220456" y="1697741"/>
              <a:ext cx="2092960" cy="2870200"/>
            </a:xfrm>
            <a:custGeom>
              <a:avLst/>
              <a:gdLst/>
              <a:ahLst/>
              <a:cxnLst/>
              <a:rect l="l" t="t" r="r" b="b"/>
              <a:pathLst>
                <a:path w="2092959" h="2870200" extrusionOk="0">
                  <a:moveTo>
                    <a:pt x="30860" y="0"/>
                  </a:moveTo>
                  <a:lnTo>
                    <a:pt x="14795" y="5312"/>
                  </a:lnTo>
                  <a:lnTo>
                    <a:pt x="3968" y="20697"/>
                  </a:lnTo>
                  <a:lnTo>
                    <a:pt x="0" y="44952"/>
                  </a:lnTo>
                  <a:lnTo>
                    <a:pt x="0" y="1603242"/>
                  </a:lnTo>
                  <a:lnTo>
                    <a:pt x="14795" y="1659852"/>
                  </a:lnTo>
                  <a:lnTo>
                    <a:pt x="50546" y="1700651"/>
                  </a:lnTo>
                  <a:lnTo>
                    <a:pt x="2041905" y="2863590"/>
                  </a:lnTo>
                  <a:lnTo>
                    <a:pt x="2061591" y="2869682"/>
                  </a:lnTo>
                  <a:lnTo>
                    <a:pt x="2077656" y="2864415"/>
                  </a:lnTo>
                  <a:lnTo>
                    <a:pt x="2088483" y="2849052"/>
                  </a:lnTo>
                  <a:lnTo>
                    <a:pt x="2092452" y="2824855"/>
                  </a:lnTo>
                  <a:lnTo>
                    <a:pt x="2092452" y="1266565"/>
                  </a:lnTo>
                  <a:lnTo>
                    <a:pt x="2077656" y="1209907"/>
                  </a:lnTo>
                  <a:lnTo>
                    <a:pt x="2041905" y="1169156"/>
                  </a:lnTo>
                  <a:lnTo>
                    <a:pt x="50546" y="5963"/>
                  </a:lnTo>
                  <a:lnTo>
                    <a:pt x="30860" y="0"/>
                  </a:lnTo>
                  <a:close/>
                </a:path>
              </a:pathLst>
            </a:custGeom>
            <a:solidFill>
              <a:srgbClr val="D5D7E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8244840" y="1729803"/>
              <a:ext cx="2042160" cy="2737485"/>
            </a:xfrm>
            <a:custGeom>
              <a:avLst/>
              <a:gdLst/>
              <a:ahLst/>
              <a:cxnLst/>
              <a:rect l="l" t="t" r="r" b="b"/>
              <a:pathLst>
                <a:path w="2042159" h="2737485" extrusionOk="0">
                  <a:moveTo>
                    <a:pt x="2042160" y="1208976"/>
                  </a:moveTo>
                  <a:lnTo>
                    <a:pt x="2017903" y="1166558"/>
                  </a:lnTo>
                  <a:lnTo>
                    <a:pt x="25400" y="3238"/>
                  </a:lnTo>
                  <a:lnTo>
                    <a:pt x="15900" y="0"/>
                  </a:lnTo>
                  <a:lnTo>
                    <a:pt x="8153" y="1600"/>
                  </a:lnTo>
                  <a:lnTo>
                    <a:pt x="2921" y="7569"/>
                  </a:lnTo>
                  <a:lnTo>
                    <a:pt x="1016" y="17462"/>
                  </a:lnTo>
                  <a:lnTo>
                    <a:pt x="0" y="1544129"/>
                  </a:lnTo>
                  <a:lnTo>
                    <a:pt x="0" y="1545653"/>
                  </a:lnTo>
                  <a:lnTo>
                    <a:pt x="2041144" y="2737040"/>
                  </a:lnTo>
                  <a:lnTo>
                    <a:pt x="2041144" y="2735516"/>
                  </a:lnTo>
                  <a:lnTo>
                    <a:pt x="2042160" y="1210373"/>
                  </a:lnTo>
                  <a:lnTo>
                    <a:pt x="2042160" y="12089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6748446" y="3381835"/>
              <a:ext cx="3524837" cy="209680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8149463" y="3482371"/>
              <a:ext cx="1952625" cy="1138555"/>
            </a:xfrm>
            <a:custGeom>
              <a:avLst/>
              <a:gdLst/>
              <a:ahLst/>
              <a:cxnLst/>
              <a:rect l="l" t="t" r="r" b="b"/>
              <a:pathLst>
                <a:path w="1952625" h="1138554" extrusionOk="0">
                  <a:moveTo>
                    <a:pt x="68500" y="0"/>
                  </a:moveTo>
                  <a:lnTo>
                    <a:pt x="60989" y="1210"/>
                  </a:lnTo>
                  <a:lnTo>
                    <a:pt x="53847" y="4159"/>
                  </a:lnTo>
                  <a:lnTo>
                    <a:pt x="888" y="35147"/>
                  </a:lnTo>
                  <a:lnTo>
                    <a:pt x="0" y="42894"/>
                  </a:lnTo>
                  <a:lnTo>
                    <a:pt x="1869058" y="1135475"/>
                  </a:lnTo>
                  <a:lnTo>
                    <a:pt x="1876415" y="1137810"/>
                  </a:lnTo>
                  <a:lnTo>
                    <a:pt x="1883997" y="1138348"/>
                  </a:lnTo>
                  <a:lnTo>
                    <a:pt x="1891508" y="1137100"/>
                  </a:lnTo>
                  <a:lnTo>
                    <a:pt x="1898650" y="1134078"/>
                  </a:lnTo>
                  <a:lnTo>
                    <a:pt x="1951608" y="1103090"/>
                  </a:lnTo>
                  <a:lnTo>
                    <a:pt x="1952497" y="1095343"/>
                  </a:lnTo>
                  <a:lnTo>
                    <a:pt x="83438" y="2889"/>
                  </a:lnTo>
                  <a:lnTo>
                    <a:pt x="76082" y="551"/>
                  </a:lnTo>
                  <a:lnTo>
                    <a:pt x="68500" y="0"/>
                  </a:lnTo>
                  <a:close/>
                </a:path>
              </a:pathLst>
            </a:custGeom>
            <a:solidFill>
              <a:srgbClr val="2B2F3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7397553" y="4204763"/>
              <a:ext cx="1471295" cy="856615"/>
            </a:xfrm>
            <a:custGeom>
              <a:avLst/>
              <a:gdLst/>
              <a:ahLst/>
              <a:cxnLst/>
              <a:rect l="l" t="t" r="r" b="b"/>
              <a:pathLst>
                <a:path w="1471295" h="856614" extrusionOk="0">
                  <a:moveTo>
                    <a:pt x="554630" y="0"/>
                  </a:moveTo>
                  <a:lnTo>
                    <a:pt x="13912" y="306530"/>
                  </a:lnTo>
                  <a:lnTo>
                    <a:pt x="0" y="324193"/>
                  </a:lnTo>
                  <a:lnTo>
                    <a:pt x="958" y="330279"/>
                  </a:lnTo>
                  <a:lnTo>
                    <a:pt x="2736" y="334470"/>
                  </a:lnTo>
                  <a:lnTo>
                    <a:pt x="5784" y="337899"/>
                  </a:lnTo>
                  <a:lnTo>
                    <a:pt x="9848" y="339931"/>
                  </a:lnTo>
                  <a:lnTo>
                    <a:pt x="885894" y="850725"/>
                  </a:lnTo>
                  <a:lnTo>
                    <a:pt x="899961" y="855277"/>
                  </a:lnTo>
                  <a:lnTo>
                    <a:pt x="914517" y="856376"/>
                  </a:lnTo>
                  <a:lnTo>
                    <a:pt x="928953" y="854047"/>
                  </a:lnTo>
                  <a:lnTo>
                    <a:pt x="942663" y="848312"/>
                  </a:lnTo>
                  <a:lnTo>
                    <a:pt x="1455362" y="549481"/>
                  </a:lnTo>
                  <a:lnTo>
                    <a:pt x="1460950" y="546560"/>
                  </a:lnTo>
                  <a:lnTo>
                    <a:pt x="1465522" y="541861"/>
                  </a:lnTo>
                  <a:lnTo>
                    <a:pt x="1468189" y="536019"/>
                  </a:lnTo>
                  <a:lnTo>
                    <a:pt x="1470983" y="528145"/>
                  </a:lnTo>
                  <a:lnTo>
                    <a:pt x="1467173" y="519509"/>
                  </a:lnTo>
                  <a:lnTo>
                    <a:pt x="1459426" y="516461"/>
                  </a:lnTo>
                  <a:lnTo>
                    <a:pt x="583253" y="5667"/>
                  </a:lnTo>
                  <a:lnTo>
                    <a:pt x="569186" y="1113"/>
                  </a:lnTo>
                  <a:lnTo>
                    <a:pt x="554630" y="0"/>
                  </a:lnTo>
                  <a:close/>
                </a:path>
              </a:pathLst>
            </a:custGeom>
            <a:solidFill>
              <a:srgbClr val="B0B4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7397496" y="4213923"/>
              <a:ext cx="1468120" cy="847725"/>
            </a:xfrm>
            <a:custGeom>
              <a:avLst/>
              <a:gdLst/>
              <a:ahLst/>
              <a:cxnLst/>
              <a:rect l="l" t="t" r="r" b="b"/>
              <a:pathLst>
                <a:path w="1468120" h="847725" extrusionOk="0">
                  <a:moveTo>
                    <a:pt x="553672" y="0"/>
                  </a:moveTo>
                  <a:lnTo>
                    <a:pt x="539236" y="2329"/>
                  </a:lnTo>
                  <a:lnTo>
                    <a:pt x="525526" y="8064"/>
                  </a:lnTo>
                  <a:lnTo>
                    <a:pt x="12700" y="307276"/>
                  </a:lnTo>
                  <a:lnTo>
                    <a:pt x="7111" y="310070"/>
                  </a:lnTo>
                  <a:lnTo>
                    <a:pt x="2667" y="314642"/>
                  </a:lnTo>
                  <a:lnTo>
                    <a:pt x="0" y="320357"/>
                  </a:lnTo>
                  <a:lnTo>
                    <a:pt x="1777" y="324548"/>
                  </a:lnTo>
                  <a:lnTo>
                    <a:pt x="4825" y="327977"/>
                  </a:lnTo>
                  <a:lnTo>
                    <a:pt x="8889" y="330136"/>
                  </a:lnTo>
                  <a:lnTo>
                    <a:pt x="885189" y="841565"/>
                  </a:lnTo>
                  <a:lnTo>
                    <a:pt x="899310" y="846117"/>
                  </a:lnTo>
                  <a:lnTo>
                    <a:pt x="913860" y="847216"/>
                  </a:lnTo>
                  <a:lnTo>
                    <a:pt x="928266" y="844887"/>
                  </a:lnTo>
                  <a:lnTo>
                    <a:pt x="941958" y="839152"/>
                  </a:lnTo>
                  <a:lnTo>
                    <a:pt x="1454784" y="539940"/>
                  </a:lnTo>
                  <a:lnTo>
                    <a:pt x="1460500" y="537019"/>
                  </a:lnTo>
                  <a:lnTo>
                    <a:pt x="1464945" y="532193"/>
                  </a:lnTo>
                  <a:lnTo>
                    <a:pt x="1467611" y="526351"/>
                  </a:lnTo>
                  <a:lnTo>
                    <a:pt x="1465833" y="522414"/>
                  </a:lnTo>
                  <a:lnTo>
                    <a:pt x="1462785" y="519239"/>
                  </a:lnTo>
                  <a:lnTo>
                    <a:pt x="582295" y="5651"/>
                  </a:lnTo>
                  <a:lnTo>
                    <a:pt x="568227" y="1099"/>
                  </a:lnTo>
                  <a:lnTo>
                    <a:pt x="553672" y="0"/>
                  </a:lnTo>
                  <a:close/>
                </a:path>
              </a:pathLst>
            </a:custGeom>
            <a:solidFill>
              <a:srgbClr val="C3C5D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8284464" y="3383534"/>
              <a:ext cx="1889760" cy="1156335"/>
            </a:xfrm>
            <a:custGeom>
              <a:avLst/>
              <a:gdLst/>
              <a:ahLst/>
              <a:cxnLst/>
              <a:rect l="l" t="t" r="r" b="b"/>
              <a:pathLst>
                <a:path w="1889759" h="1156335" extrusionOk="0">
                  <a:moveTo>
                    <a:pt x="6222" y="0"/>
                  </a:moveTo>
                  <a:lnTo>
                    <a:pt x="0" y="4699"/>
                  </a:lnTo>
                  <a:lnTo>
                    <a:pt x="0" y="37083"/>
                  </a:lnTo>
                  <a:lnTo>
                    <a:pt x="1883663" y="1156208"/>
                  </a:lnTo>
                  <a:lnTo>
                    <a:pt x="1889759" y="1151508"/>
                  </a:lnTo>
                  <a:lnTo>
                    <a:pt x="1889759" y="1118870"/>
                  </a:lnTo>
                  <a:lnTo>
                    <a:pt x="1888759" y="1111132"/>
                  </a:lnTo>
                  <a:lnTo>
                    <a:pt x="1886045" y="1103931"/>
                  </a:lnTo>
                  <a:lnTo>
                    <a:pt x="1881758" y="1097563"/>
                  </a:lnTo>
                  <a:lnTo>
                    <a:pt x="1876043" y="1092327"/>
                  </a:lnTo>
                  <a:close/>
                </a:path>
              </a:pathLst>
            </a:custGeom>
            <a:solidFill>
              <a:srgbClr val="2B2F3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8389620" y="1954783"/>
              <a:ext cx="664845" cy="553085"/>
            </a:xfrm>
            <a:custGeom>
              <a:avLst/>
              <a:gdLst/>
              <a:ahLst/>
              <a:cxnLst/>
              <a:rect l="l" t="t" r="r" b="b"/>
              <a:pathLst>
                <a:path w="664845" h="553085" extrusionOk="0">
                  <a:moveTo>
                    <a:pt x="499999" y="549402"/>
                  </a:moveTo>
                  <a:lnTo>
                    <a:pt x="499872" y="511810"/>
                  </a:lnTo>
                  <a:lnTo>
                    <a:pt x="496189" y="504698"/>
                  </a:lnTo>
                  <a:lnTo>
                    <a:pt x="490220" y="500380"/>
                  </a:lnTo>
                  <a:lnTo>
                    <a:pt x="7366" y="218059"/>
                  </a:lnTo>
                  <a:lnTo>
                    <a:pt x="3048" y="221361"/>
                  </a:lnTo>
                  <a:lnTo>
                    <a:pt x="2921" y="258572"/>
                  </a:lnTo>
                  <a:lnTo>
                    <a:pt x="6604" y="265811"/>
                  </a:lnTo>
                  <a:lnTo>
                    <a:pt x="12700" y="270383"/>
                  </a:lnTo>
                  <a:lnTo>
                    <a:pt x="490220" y="549529"/>
                  </a:lnTo>
                  <a:lnTo>
                    <a:pt x="496189" y="552577"/>
                  </a:lnTo>
                  <a:lnTo>
                    <a:pt x="499999" y="549402"/>
                  </a:lnTo>
                  <a:close/>
                </a:path>
                <a:path w="664845" h="553085" extrusionOk="0">
                  <a:moveTo>
                    <a:pt x="499999" y="425323"/>
                  </a:moveTo>
                  <a:lnTo>
                    <a:pt x="496316" y="418084"/>
                  </a:lnTo>
                  <a:lnTo>
                    <a:pt x="490220" y="413639"/>
                  </a:lnTo>
                  <a:lnTo>
                    <a:pt x="12700" y="135890"/>
                  </a:lnTo>
                  <a:lnTo>
                    <a:pt x="7366" y="132588"/>
                  </a:lnTo>
                  <a:lnTo>
                    <a:pt x="3048" y="136017"/>
                  </a:lnTo>
                  <a:lnTo>
                    <a:pt x="2921" y="173101"/>
                  </a:lnTo>
                  <a:lnTo>
                    <a:pt x="6604" y="180340"/>
                  </a:lnTo>
                  <a:lnTo>
                    <a:pt x="12700" y="184912"/>
                  </a:lnTo>
                  <a:lnTo>
                    <a:pt x="490220" y="462661"/>
                  </a:lnTo>
                  <a:lnTo>
                    <a:pt x="496189" y="465709"/>
                  </a:lnTo>
                  <a:lnTo>
                    <a:pt x="499999" y="462407"/>
                  </a:lnTo>
                  <a:lnTo>
                    <a:pt x="499999" y="425323"/>
                  </a:lnTo>
                  <a:close/>
                </a:path>
                <a:path w="664845" h="553085" extrusionOk="0">
                  <a:moveTo>
                    <a:pt x="664591" y="451739"/>
                  </a:moveTo>
                  <a:lnTo>
                    <a:pt x="664337" y="391414"/>
                  </a:lnTo>
                  <a:lnTo>
                    <a:pt x="660781" y="384429"/>
                  </a:lnTo>
                  <a:lnTo>
                    <a:pt x="654812" y="379984"/>
                  </a:lnTo>
                  <a:lnTo>
                    <a:pt x="9652" y="3302"/>
                  </a:lnTo>
                  <a:lnTo>
                    <a:pt x="4445" y="0"/>
                  </a:lnTo>
                  <a:lnTo>
                    <a:pt x="0" y="3429"/>
                  </a:lnTo>
                  <a:lnTo>
                    <a:pt x="127" y="63754"/>
                  </a:lnTo>
                  <a:lnTo>
                    <a:pt x="3683" y="70739"/>
                  </a:lnTo>
                  <a:lnTo>
                    <a:pt x="9652" y="75184"/>
                  </a:lnTo>
                  <a:lnTo>
                    <a:pt x="660273" y="455168"/>
                  </a:lnTo>
                  <a:lnTo>
                    <a:pt x="664591" y="451739"/>
                  </a:lnTo>
                  <a:close/>
                </a:path>
              </a:pathLst>
            </a:custGeom>
            <a:solidFill>
              <a:srgbClr val="E9EA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8392668" y="2259711"/>
              <a:ext cx="407034" cy="280035"/>
            </a:xfrm>
            <a:custGeom>
              <a:avLst/>
              <a:gdLst/>
              <a:ahLst/>
              <a:cxnLst/>
              <a:rect l="l" t="t" r="r" b="b"/>
              <a:pathLst>
                <a:path w="407034" h="280035" extrusionOk="0">
                  <a:moveTo>
                    <a:pt x="4317" y="0"/>
                  </a:moveTo>
                  <a:lnTo>
                    <a:pt x="0" y="3301"/>
                  </a:lnTo>
                  <a:lnTo>
                    <a:pt x="0" y="41021"/>
                  </a:lnTo>
                  <a:lnTo>
                    <a:pt x="3682" y="48005"/>
                  </a:lnTo>
                  <a:lnTo>
                    <a:pt x="9651" y="52450"/>
                  </a:lnTo>
                  <a:lnTo>
                    <a:pt x="402716" y="279653"/>
                  </a:lnTo>
                  <a:lnTo>
                    <a:pt x="407034" y="276351"/>
                  </a:lnTo>
                  <a:lnTo>
                    <a:pt x="407034" y="239394"/>
                  </a:lnTo>
                  <a:lnTo>
                    <a:pt x="403351" y="232283"/>
                  </a:lnTo>
                  <a:lnTo>
                    <a:pt x="397255" y="227711"/>
                  </a:lnTo>
                  <a:close/>
                </a:path>
              </a:pathLst>
            </a:custGeom>
            <a:solidFill>
              <a:srgbClr val="5EBDE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8389620" y="2857118"/>
              <a:ext cx="664845" cy="551180"/>
            </a:xfrm>
            <a:custGeom>
              <a:avLst/>
              <a:gdLst/>
              <a:ahLst/>
              <a:cxnLst/>
              <a:rect l="l" t="t" r="r" b="b"/>
              <a:pathLst>
                <a:path w="664845" h="551179" extrusionOk="0">
                  <a:moveTo>
                    <a:pt x="499999" y="510540"/>
                  </a:moveTo>
                  <a:lnTo>
                    <a:pt x="496316" y="503301"/>
                  </a:lnTo>
                  <a:lnTo>
                    <a:pt x="490220" y="498856"/>
                  </a:lnTo>
                  <a:lnTo>
                    <a:pt x="12700" y="221107"/>
                  </a:lnTo>
                  <a:lnTo>
                    <a:pt x="7366" y="217805"/>
                  </a:lnTo>
                  <a:lnTo>
                    <a:pt x="3048" y="221234"/>
                  </a:lnTo>
                  <a:lnTo>
                    <a:pt x="3048" y="258572"/>
                  </a:lnTo>
                  <a:lnTo>
                    <a:pt x="6731" y="265684"/>
                  </a:lnTo>
                  <a:lnTo>
                    <a:pt x="12700" y="270129"/>
                  </a:lnTo>
                  <a:lnTo>
                    <a:pt x="490220" y="547878"/>
                  </a:lnTo>
                  <a:lnTo>
                    <a:pt x="496189" y="550926"/>
                  </a:lnTo>
                  <a:lnTo>
                    <a:pt x="499999" y="547624"/>
                  </a:lnTo>
                  <a:lnTo>
                    <a:pt x="499999" y="510540"/>
                  </a:lnTo>
                  <a:close/>
                </a:path>
                <a:path w="664845" h="551179" extrusionOk="0">
                  <a:moveTo>
                    <a:pt x="499999" y="462280"/>
                  </a:moveTo>
                  <a:lnTo>
                    <a:pt x="499745" y="424815"/>
                  </a:lnTo>
                  <a:lnTo>
                    <a:pt x="496189" y="417830"/>
                  </a:lnTo>
                  <a:lnTo>
                    <a:pt x="490220" y="413512"/>
                  </a:lnTo>
                  <a:lnTo>
                    <a:pt x="12700" y="135763"/>
                  </a:lnTo>
                  <a:lnTo>
                    <a:pt x="7366" y="132461"/>
                  </a:lnTo>
                  <a:lnTo>
                    <a:pt x="3048" y="135890"/>
                  </a:lnTo>
                  <a:lnTo>
                    <a:pt x="3048" y="173228"/>
                  </a:lnTo>
                  <a:lnTo>
                    <a:pt x="6731" y="180213"/>
                  </a:lnTo>
                  <a:lnTo>
                    <a:pt x="12700" y="184658"/>
                  </a:lnTo>
                  <a:lnTo>
                    <a:pt x="490220" y="462534"/>
                  </a:lnTo>
                  <a:lnTo>
                    <a:pt x="496189" y="465582"/>
                  </a:lnTo>
                  <a:lnTo>
                    <a:pt x="499999" y="462280"/>
                  </a:lnTo>
                  <a:close/>
                </a:path>
                <a:path w="664845" h="551179" extrusionOk="0">
                  <a:moveTo>
                    <a:pt x="664591" y="451612"/>
                  </a:moveTo>
                  <a:lnTo>
                    <a:pt x="664464" y="391668"/>
                  </a:lnTo>
                  <a:lnTo>
                    <a:pt x="660908" y="384429"/>
                  </a:lnTo>
                  <a:lnTo>
                    <a:pt x="654812" y="379857"/>
                  </a:lnTo>
                  <a:lnTo>
                    <a:pt x="4445" y="0"/>
                  </a:lnTo>
                  <a:lnTo>
                    <a:pt x="0" y="3302"/>
                  </a:lnTo>
                  <a:lnTo>
                    <a:pt x="0" y="63246"/>
                  </a:lnTo>
                  <a:lnTo>
                    <a:pt x="3556" y="70485"/>
                  </a:lnTo>
                  <a:lnTo>
                    <a:pt x="9652" y="75057"/>
                  </a:lnTo>
                  <a:lnTo>
                    <a:pt x="660273" y="454914"/>
                  </a:lnTo>
                  <a:lnTo>
                    <a:pt x="664591" y="451612"/>
                  </a:lnTo>
                  <a:close/>
                </a:path>
              </a:pathLst>
            </a:custGeom>
            <a:solidFill>
              <a:srgbClr val="E9EA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8392668" y="3160394"/>
              <a:ext cx="407034" cy="281940"/>
            </a:xfrm>
            <a:custGeom>
              <a:avLst/>
              <a:gdLst/>
              <a:ahLst/>
              <a:cxnLst/>
              <a:rect l="l" t="t" r="r" b="b"/>
              <a:pathLst>
                <a:path w="407034" h="281939" extrusionOk="0">
                  <a:moveTo>
                    <a:pt x="4317" y="0"/>
                  </a:moveTo>
                  <a:lnTo>
                    <a:pt x="0" y="3301"/>
                  </a:lnTo>
                  <a:lnTo>
                    <a:pt x="0" y="40766"/>
                  </a:lnTo>
                  <a:lnTo>
                    <a:pt x="3682" y="47751"/>
                  </a:lnTo>
                  <a:lnTo>
                    <a:pt x="9651" y="52196"/>
                  </a:lnTo>
                  <a:lnTo>
                    <a:pt x="397255" y="277875"/>
                  </a:lnTo>
                  <a:lnTo>
                    <a:pt x="402716" y="281431"/>
                  </a:lnTo>
                  <a:lnTo>
                    <a:pt x="407034" y="277749"/>
                  </a:lnTo>
                  <a:lnTo>
                    <a:pt x="406907" y="240283"/>
                  </a:lnTo>
                  <a:lnTo>
                    <a:pt x="403225" y="233171"/>
                  </a:lnTo>
                  <a:lnTo>
                    <a:pt x="397255" y="228853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rgbClr val="5EBDE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9211056" y="3364452"/>
              <a:ext cx="904240" cy="848360"/>
            </a:xfrm>
            <a:custGeom>
              <a:avLst/>
              <a:gdLst/>
              <a:ahLst/>
              <a:cxnLst/>
              <a:rect l="l" t="t" r="r" b="b"/>
              <a:pathLst>
                <a:path w="904240" h="848360" extrusionOk="0">
                  <a:moveTo>
                    <a:pt x="282463" y="0"/>
                  </a:moveTo>
                  <a:lnTo>
                    <a:pt x="234114" y="3829"/>
                  </a:lnTo>
                  <a:lnTo>
                    <a:pt x="180848" y="33305"/>
                  </a:lnTo>
                  <a:lnTo>
                    <a:pt x="120338" y="80085"/>
                  </a:lnTo>
                  <a:lnTo>
                    <a:pt x="82057" y="97980"/>
                  </a:lnTo>
                  <a:lnTo>
                    <a:pt x="49706" y="89062"/>
                  </a:lnTo>
                  <a:lnTo>
                    <a:pt x="6985" y="55403"/>
                  </a:lnTo>
                  <a:lnTo>
                    <a:pt x="0" y="51085"/>
                  </a:lnTo>
                  <a:lnTo>
                    <a:pt x="0" y="319690"/>
                  </a:lnTo>
                  <a:lnTo>
                    <a:pt x="903732" y="847883"/>
                  </a:lnTo>
                  <a:lnTo>
                    <a:pt x="903732" y="196246"/>
                  </a:lnTo>
                  <a:lnTo>
                    <a:pt x="862445" y="181347"/>
                  </a:lnTo>
                  <a:lnTo>
                    <a:pt x="830084" y="188880"/>
                  </a:lnTo>
                  <a:lnTo>
                    <a:pt x="803532" y="212843"/>
                  </a:lnTo>
                  <a:lnTo>
                    <a:pt x="779674" y="247229"/>
                  </a:lnTo>
                  <a:lnTo>
                    <a:pt x="755396" y="286035"/>
                  </a:lnTo>
                  <a:lnTo>
                    <a:pt x="725979" y="325463"/>
                  </a:lnTo>
                  <a:lnTo>
                    <a:pt x="698563" y="346567"/>
                  </a:lnTo>
                  <a:lnTo>
                    <a:pt x="668956" y="349597"/>
                  </a:lnTo>
                  <a:lnTo>
                    <a:pt x="632968" y="334803"/>
                  </a:lnTo>
                  <a:lnTo>
                    <a:pt x="584501" y="295322"/>
                  </a:lnTo>
                  <a:lnTo>
                    <a:pt x="546226" y="245649"/>
                  </a:lnTo>
                  <a:lnTo>
                    <a:pt x="499910" y="167199"/>
                  </a:lnTo>
                  <a:lnTo>
                    <a:pt x="460596" y="112290"/>
                  </a:lnTo>
                  <a:lnTo>
                    <a:pt x="427434" y="75930"/>
                  </a:lnTo>
                  <a:lnTo>
                    <a:pt x="376167" y="38889"/>
                  </a:lnTo>
                  <a:lnTo>
                    <a:pt x="323883" y="11553"/>
                  </a:lnTo>
                  <a:lnTo>
                    <a:pt x="282463" y="0"/>
                  </a:lnTo>
                  <a:close/>
                </a:path>
              </a:pathLst>
            </a:custGeom>
            <a:solidFill>
              <a:srgbClr val="F5F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8392668" y="2392299"/>
              <a:ext cx="638810" cy="755650"/>
            </a:xfrm>
            <a:custGeom>
              <a:avLst/>
              <a:gdLst/>
              <a:ahLst/>
              <a:cxnLst/>
              <a:rect l="l" t="t" r="r" b="b"/>
              <a:pathLst>
                <a:path w="638809" h="755650" extrusionOk="0">
                  <a:moveTo>
                    <a:pt x="4317" y="0"/>
                  </a:moveTo>
                  <a:lnTo>
                    <a:pt x="0" y="3301"/>
                  </a:lnTo>
                  <a:lnTo>
                    <a:pt x="0" y="379095"/>
                  </a:lnTo>
                  <a:lnTo>
                    <a:pt x="3682" y="386079"/>
                  </a:lnTo>
                  <a:lnTo>
                    <a:pt x="9651" y="390525"/>
                  </a:lnTo>
                  <a:lnTo>
                    <a:pt x="634364" y="755141"/>
                  </a:lnTo>
                  <a:lnTo>
                    <a:pt x="638682" y="751839"/>
                  </a:lnTo>
                  <a:lnTo>
                    <a:pt x="638428" y="376047"/>
                  </a:lnTo>
                  <a:lnTo>
                    <a:pt x="634873" y="369062"/>
                  </a:lnTo>
                  <a:lnTo>
                    <a:pt x="628903" y="364616"/>
                  </a:lnTo>
                  <a:close/>
                </a:path>
              </a:pathLst>
            </a:custGeom>
            <a:solidFill>
              <a:srgbClr val="E9EA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9211056" y="3396996"/>
              <a:ext cx="904240" cy="815340"/>
            </a:xfrm>
            <a:custGeom>
              <a:avLst/>
              <a:gdLst/>
              <a:ahLst/>
              <a:cxnLst/>
              <a:rect l="l" t="t" r="r" b="b"/>
              <a:pathLst>
                <a:path w="904240" h="815339" extrusionOk="0">
                  <a:moveTo>
                    <a:pt x="0" y="7619"/>
                  </a:moveTo>
                  <a:lnTo>
                    <a:pt x="0" y="287273"/>
                  </a:lnTo>
                  <a:lnTo>
                    <a:pt x="903732" y="815339"/>
                  </a:lnTo>
                  <a:lnTo>
                    <a:pt x="903732" y="163829"/>
                  </a:lnTo>
                </a:path>
                <a:path w="904240" h="815339" extrusionOk="0">
                  <a:moveTo>
                    <a:pt x="355092" y="0"/>
                  </a:moveTo>
                  <a:lnTo>
                    <a:pt x="355092" y="493775"/>
                  </a:lnTo>
                </a:path>
                <a:path w="904240" h="815339" extrusionOk="0">
                  <a:moveTo>
                    <a:pt x="630936" y="312419"/>
                  </a:moveTo>
                  <a:lnTo>
                    <a:pt x="630936" y="655319"/>
                  </a:lnTo>
                </a:path>
              </a:pathLst>
            </a:custGeom>
            <a:noFill/>
            <a:ln w="9525" cap="flat" cmpd="sng">
              <a:solidFill>
                <a:srgbClr val="E9EA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9211818" y="3366157"/>
              <a:ext cx="904240" cy="347980"/>
            </a:xfrm>
            <a:custGeom>
              <a:avLst/>
              <a:gdLst/>
              <a:ahLst/>
              <a:cxnLst/>
              <a:rect l="l" t="t" r="r" b="b"/>
              <a:pathLst>
                <a:path w="904240" h="347979" extrusionOk="0">
                  <a:moveTo>
                    <a:pt x="0" y="51158"/>
                  </a:moveTo>
                  <a:lnTo>
                    <a:pt x="37399" y="69834"/>
                  </a:lnTo>
                  <a:lnTo>
                    <a:pt x="70068" y="77150"/>
                  </a:lnTo>
                  <a:lnTo>
                    <a:pt x="99012" y="75383"/>
                  </a:lnTo>
                  <a:lnTo>
                    <a:pt x="125236" y="66812"/>
                  </a:lnTo>
                  <a:lnTo>
                    <a:pt x="149745" y="53713"/>
                  </a:lnTo>
                  <a:lnTo>
                    <a:pt x="173545" y="38363"/>
                  </a:lnTo>
                  <a:lnTo>
                    <a:pt x="197641" y="23039"/>
                  </a:lnTo>
                  <a:lnTo>
                    <a:pt x="223040" y="10020"/>
                  </a:lnTo>
                  <a:lnTo>
                    <a:pt x="250745" y="1581"/>
                  </a:lnTo>
                  <a:lnTo>
                    <a:pt x="281763" y="0"/>
                  </a:lnTo>
                  <a:lnTo>
                    <a:pt x="317099" y="7554"/>
                  </a:lnTo>
                  <a:lnTo>
                    <a:pt x="357758" y="26520"/>
                  </a:lnTo>
                  <a:lnTo>
                    <a:pt x="404569" y="57879"/>
                  </a:lnTo>
                  <a:lnTo>
                    <a:pt x="441558" y="90567"/>
                  </a:lnTo>
                  <a:lnTo>
                    <a:pt x="470835" y="124051"/>
                  </a:lnTo>
                  <a:lnTo>
                    <a:pt x="494512" y="157802"/>
                  </a:lnTo>
                  <a:lnTo>
                    <a:pt x="514699" y="191287"/>
                  </a:lnTo>
                  <a:lnTo>
                    <a:pt x="533506" y="223976"/>
                  </a:lnTo>
                  <a:lnTo>
                    <a:pt x="553045" y="255337"/>
                  </a:lnTo>
                  <a:lnTo>
                    <a:pt x="575426" y="284840"/>
                  </a:lnTo>
                  <a:lnTo>
                    <a:pt x="602761" y="311954"/>
                  </a:lnTo>
                  <a:lnTo>
                    <a:pt x="637158" y="336146"/>
                  </a:lnTo>
                  <a:lnTo>
                    <a:pt x="666914" y="347687"/>
                  </a:lnTo>
                  <a:lnTo>
                    <a:pt x="692324" y="346434"/>
                  </a:lnTo>
                  <a:lnTo>
                    <a:pt x="714279" y="334958"/>
                  </a:lnTo>
                  <a:lnTo>
                    <a:pt x="733674" y="315831"/>
                  </a:lnTo>
                  <a:lnTo>
                    <a:pt x="751400" y="291626"/>
                  </a:lnTo>
                  <a:lnTo>
                    <a:pt x="768349" y="264915"/>
                  </a:lnTo>
                  <a:lnTo>
                    <a:pt x="785416" y="238270"/>
                  </a:lnTo>
                  <a:lnTo>
                    <a:pt x="803491" y="214264"/>
                  </a:lnTo>
                  <a:lnTo>
                    <a:pt x="823467" y="195468"/>
                  </a:lnTo>
                  <a:lnTo>
                    <a:pt x="846238" y="184455"/>
                  </a:lnTo>
                  <a:lnTo>
                    <a:pt x="872695" y="183796"/>
                  </a:lnTo>
                  <a:lnTo>
                    <a:pt x="903731" y="196065"/>
                  </a:lnTo>
                </a:path>
              </a:pathLst>
            </a:custGeom>
            <a:noFill/>
            <a:ln w="10650" cap="flat" cmpd="sng">
              <a:solidFill>
                <a:srgbClr val="E9EA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9199309" y="3368636"/>
              <a:ext cx="950594" cy="372110"/>
            </a:xfrm>
            <a:custGeom>
              <a:avLst/>
              <a:gdLst/>
              <a:ahLst/>
              <a:cxnLst/>
              <a:rect l="l" t="t" r="r" b="b"/>
              <a:pathLst>
                <a:path w="950595" h="372110" extrusionOk="0">
                  <a:moveTo>
                    <a:pt x="43053" y="68275"/>
                  </a:moveTo>
                  <a:lnTo>
                    <a:pt x="21475" y="30734"/>
                  </a:lnTo>
                  <a:lnTo>
                    <a:pt x="13385" y="27813"/>
                  </a:lnTo>
                  <a:lnTo>
                    <a:pt x="6286" y="29121"/>
                  </a:lnTo>
                  <a:lnTo>
                    <a:pt x="1562" y="34607"/>
                  </a:lnTo>
                  <a:lnTo>
                    <a:pt x="0" y="43065"/>
                  </a:lnTo>
                  <a:lnTo>
                    <a:pt x="1562" y="53378"/>
                  </a:lnTo>
                  <a:lnTo>
                    <a:pt x="6286" y="64427"/>
                  </a:lnTo>
                  <a:lnTo>
                    <a:pt x="13449" y="74053"/>
                  </a:lnTo>
                  <a:lnTo>
                    <a:pt x="21564" y="80606"/>
                  </a:lnTo>
                  <a:lnTo>
                    <a:pt x="29654" y="83527"/>
                  </a:lnTo>
                  <a:lnTo>
                    <a:pt x="36766" y="82207"/>
                  </a:lnTo>
                  <a:lnTo>
                    <a:pt x="41478" y="76733"/>
                  </a:lnTo>
                  <a:lnTo>
                    <a:pt x="43053" y="68275"/>
                  </a:lnTo>
                  <a:close/>
                </a:path>
                <a:path w="950595" h="372110" extrusionOk="0">
                  <a:moveTo>
                    <a:pt x="388112" y="40233"/>
                  </a:moveTo>
                  <a:lnTo>
                    <a:pt x="366509" y="2921"/>
                  </a:lnTo>
                  <a:lnTo>
                    <a:pt x="358444" y="0"/>
                  </a:lnTo>
                  <a:lnTo>
                    <a:pt x="351345" y="1308"/>
                  </a:lnTo>
                  <a:lnTo>
                    <a:pt x="346697" y="6794"/>
                  </a:lnTo>
                  <a:lnTo>
                    <a:pt x="345186" y="15240"/>
                  </a:lnTo>
                  <a:lnTo>
                    <a:pt x="346798" y="25514"/>
                  </a:lnTo>
                  <a:lnTo>
                    <a:pt x="351599" y="36487"/>
                  </a:lnTo>
                  <a:lnTo>
                    <a:pt x="358698" y="46088"/>
                  </a:lnTo>
                  <a:lnTo>
                    <a:pt x="366776" y="52603"/>
                  </a:lnTo>
                  <a:lnTo>
                    <a:pt x="374840" y="55473"/>
                  </a:lnTo>
                  <a:lnTo>
                    <a:pt x="381952" y="54140"/>
                  </a:lnTo>
                  <a:lnTo>
                    <a:pt x="386588" y="48666"/>
                  </a:lnTo>
                  <a:lnTo>
                    <a:pt x="388112" y="40233"/>
                  </a:lnTo>
                  <a:close/>
                </a:path>
                <a:path w="950595" h="372110" extrusionOk="0">
                  <a:moveTo>
                    <a:pt x="677329" y="356692"/>
                  </a:moveTo>
                  <a:lnTo>
                    <a:pt x="655815" y="319151"/>
                  </a:lnTo>
                  <a:lnTo>
                    <a:pt x="647750" y="316230"/>
                  </a:lnTo>
                  <a:lnTo>
                    <a:pt x="640651" y="317538"/>
                  </a:lnTo>
                  <a:lnTo>
                    <a:pt x="635927" y="322973"/>
                  </a:lnTo>
                  <a:lnTo>
                    <a:pt x="634365" y="331419"/>
                  </a:lnTo>
                  <a:lnTo>
                    <a:pt x="635927" y="341731"/>
                  </a:lnTo>
                  <a:lnTo>
                    <a:pt x="640651" y="352717"/>
                  </a:lnTo>
                  <a:lnTo>
                    <a:pt x="647750" y="362419"/>
                  </a:lnTo>
                  <a:lnTo>
                    <a:pt x="655828" y="369011"/>
                  </a:lnTo>
                  <a:lnTo>
                    <a:pt x="663892" y="371944"/>
                  </a:lnTo>
                  <a:lnTo>
                    <a:pt x="671004" y="370624"/>
                  </a:lnTo>
                  <a:lnTo>
                    <a:pt x="675767" y="365150"/>
                  </a:lnTo>
                  <a:lnTo>
                    <a:pt x="677329" y="356692"/>
                  </a:lnTo>
                  <a:close/>
                </a:path>
                <a:path w="950595" h="372110" extrusionOk="0">
                  <a:moveTo>
                    <a:pt x="950468" y="214083"/>
                  </a:moveTo>
                  <a:lnTo>
                    <a:pt x="928941" y="176542"/>
                  </a:lnTo>
                  <a:lnTo>
                    <a:pt x="920813" y="173609"/>
                  </a:lnTo>
                  <a:lnTo>
                    <a:pt x="913701" y="174917"/>
                  </a:lnTo>
                  <a:lnTo>
                    <a:pt x="908977" y="180403"/>
                  </a:lnTo>
                  <a:lnTo>
                    <a:pt x="907427" y="188861"/>
                  </a:lnTo>
                  <a:lnTo>
                    <a:pt x="909027" y="199174"/>
                  </a:lnTo>
                  <a:lnTo>
                    <a:pt x="913828" y="210223"/>
                  </a:lnTo>
                  <a:lnTo>
                    <a:pt x="920927" y="219849"/>
                  </a:lnTo>
                  <a:lnTo>
                    <a:pt x="929005" y="226402"/>
                  </a:lnTo>
                  <a:lnTo>
                    <a:pt x="937069" y="229323"/>
                  </a:lnTo>
                  <a:lnTo>
                    <a:pt x="944181" y="228003"/>
                  </a:lnTo>
                  <a:lnTo>
                    <a:pt x="948893" y="222529"/>
                  </a:lnTo>
                  <a:lnTo>
                    <a:pt x="950468" y="214083"/>
                  </a:lnTo>
                  <a:close/>
                </a:path>
              </a:pathLst>
            </a:custGeom>
            <a:solidFill>
              <a:srgbClr val="5EBDE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9189720" y="2703194"/>
              <a:ext cx="56515" cy="235585"/>
            </a:xfrm>
            <a:custGeom>
              <a:avLst/>
              <a:gdLst/>
              <a:ahLst/>
              <a:cxnLst/>
              <a:rect l="l" t="t" r="r" b="b"/>
              <a:pathLst>
                <a:path w="56515" h="235585" extrusionOk="0">
                  <a:moveTo>
                    <a:pt x="4445" y="0"/>
                  </a:moveTo>
                  <a:lnTo>
                    <a:pt x="0" y="3301"/>
                  </a:lnTo>
                  <a:lnTo>
                    <a:pt x="126" y="199262"/>
                  </a:lnTo>
                  <a:lnTo>
                    <a:pt x="3682" y="206247"/>
                  </a:lnTo>
                  <a:lnTo>
                    <a:pt x="9651" y="210692"/>
                  </a:lnTo>
                  <a:lnTo>
                    <a:pt x="52324" y="235584"/>
                  </a:lnTo>
                  <a:lnTo>
                    <a:pt x="56514" y="231901"/>
                  </a:lnTo>
                  <a:lnTo>
                    <a:pt x="56260" y="36194"/>
                  </a:lnTo>
                  <a:lnTo>
                    <a:pt x="52704" y="29209"/>
                  </a:lnTo>
                  <a:lnTo>
                    <a:pt x="46735" y="24764"/>
                  </a:lnTo>
                  <a:close/>
                </a:path>
              </a:pathLst>
            </a:custGeom>
            <a:solidFill>
              <a:srgbClr val="E9EA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9275064" y="2566035"/>
              <a:ext cx="56515" cy="422909"/>
            </a:xfrm>
            <a:custGeom>
              <a:avLst/>
              <a:gdLst/>
              <a:ahLst/>
              <a:cxnLst/>
              <a:rect l="l" t="t" r="r" b="b"/>
              <a:pathLst>
                <a:path w="56515" h="422910" extrusionOk="0">
                  <a:moveTo>
                    <a:pt x="4444" y="0"/>
                  </a:moveTo>
                  <a:lnTo>
                    <a:pt x="0" y="3301"/>
                  </a:lnTo>
                  <a:lnTo>
                    <a:pt x="126" y="387223"/>
                  </a:lnTo>
                  <a:lnTo>
                    <a:pt x="3682" y="394207"/>
                  </a:lnTo>
                  <a:lnTo>
                    <a:pt x="9651" y="398652"/>
                  </a:lnTo>
                  <a:lnTo>
                    <a:pt x="52196" y="422910"/>
                  </a:lnTo>
                  <a:lnTo>
                    <a:pt x="56514" y="419607"/>
                  </a:lnTo>
                  <a:lnTo>
                    <a:pt x="56514" y="36575"/>
                  </a:lnTo>
                  <a:lnTo>
                    <a:pt x="52831" y="29337"/>
                  </a:lnTo>
                  <a:lnTo>
                    <a:pt x="46735" y="24764"/>
                  </a:lnTo>
                  <a:close/>
                </a:path>
              </a:pathLst>
            </a:custGeom>
            <a:solidFill>
              <a:srgbClr val="5EBDE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9445752" y="2701671"/>
              <a:ext cx="56515" cy="386715"/>
            </a:xfrm>
            <a:custGeom>
              <a:avLst/>
              <a:gdLst/>
              <a:ahLst/>
              <a:cxnLst/>
              <a:rect l="l" t="t" r="r" b="b"/>
              <a:pathLst>
                <a:path w="56515" h="386714" extrusionOk="0">
                  <a:moveTo>
                    <a:pt x="4318" y="0"/>
                  </a:moveTo>
                  <a:lnTo>
                    <a:pt x="0" y="3301"/>
                  </a:lnTo>
                  <a:lnTo>
                    <a:pt x="0" y="350138"/>
                  </a:lnTo>
                  <a:lnTo>
                    <a:pt x="3682" y="357250"/>
                  </a:lnTo>
                  <a:lnTo>
                    <a:pt x="9651" y="361695"/>
                  </a:lnTo>
                  <a:lnTo>
                    <a:pt x="51943" y="386333"/>
                  </a:lnTo>
                  <a:lnTo>
                    <a:pt x="56388" y="383031"/>
                  </a:lnTo>
                  <a:lnTo>
                    <a:pt x="56261" y="36194"/>
                  </a:lnTo>
                  <a:lnTo>
                    <a:pt x="52704" y="29082"/>
                  </a:lnTo>
                  <a:lnTo>
                    <a:pt x="46736" y="24637"/>
                  </a:lnTo>
                  <a:close/>
                </a:path>
              </a:pathLst>
            </a:custGeom>
            <a:solidFill>
              <a:srgbClr val="E9EA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9531096" y="2808350"/>
              <a:ext cx="56515" cy="330200"/>
            </a:xfrm>
            <a:custGeom>
              <a:avLst/>
              <a:gdLst/>
              <a:ahLst/>
              <a:cxnLst/>
              <a:rect l="l" t="t" r="r" b="b"/>
              <a:pathLst>
                <a:path w="56515" h="330200" extrusionOk="0">
                  <a:moveTo>
                    <a:pt x="4445" y="0"/>
                  </a:moveTo>
                  <a:lnTo>
                    <a:pt x="0" y="3301"/>
                  </a:lnTo>
                  <a:lnTo>
                    <a:pt x="126" y="293750"/>
                  </a:lnTo>
                  <a:lnTo>
                    <a:pt x="3682" y="300863"/>
                  </a:lnTo>
                  <a:lnTo>
                    <a:pt x="9651" y="305181"/>
                  </a:lnTo>
                  <a:lnTo>
                    <a:pt x="46608" y="326898"/>
                  </a:lnTo>
                  <a:lnTo>
                    <a:pt x="52197" y="329946"/>
                  </a:lnTo>
                  <a:lnTo>
                    <a:pt x="56514" y="326644"/>
                  </a:lnTo>
                  <a:lnTo>
                    <a:pt x="56387" y="36195"/>
                  </a:lnTo>
                  <a:lnTo>
                    <a:pt x="52704" y="29210"/>
                  </a:lnTo>
                  <a:lnTo>
                    <a:pt x="46735" y="24764"/>
                  </a:lnTo>
                  <a:lnTo>
                    <a:pt x="4445" y="0"/>
                  </a:lnTo>
                  <a:close/>
                </a:path>
              </a:pathLst>
            </a:custGeom>
            <a:solidFill>
              <a:srgbClr val="5EBDE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9700260" y="3046094"/>
              <a:ext cx="56515" cy="191770"/>
            </a:xfrm>
            <a:custGeom>
              <a:avLst/>
              <a:gdLst/>
              <a:ahLst/>
              <a:cxnLst/>
              <a:rect l="l" t="t" r="r" b="b"/>
              <a:pathLst>
                <a:path w="56515" h="191769" extrusionOk="0">
                  <a:moveTo>
                    <a:pt x="4445" y="0"/>
                  </a:moveTo>
                  <a:lnTo>
                    <a:pt x="0" y="3301"/>
                  </a:lnTo>
                  <a:lnTo>
                    <a:pt x="0" y="154685"/>
                  </a:lnTo>
                  <a:lnTo>
                    <a:pt x="3556" y="162051"/>
                  </a:lnTo>
                  <a:lnTo>
                    <a:pt x="9651" y="166496"/>
                  </a:lnTo>
                  <a:lnTo>
                    <a:pt x="51943" y="191262"/>
                  </a:lnTo>
                  <a:lnTo>
                    <a:pt x="56515" y="187959"/>
                  </a:lnTo>
                  <a:lnTo>
                    <a:pt x="56261" y="36194"/>
                  </a:lnTo>
                  <a:lnTo>
                    <a:pt x="52705" y="29209"/>
                  </a:lnTo>
                  <a:lnTo>
                    <a:pt x="46736" y="24764"/>
                  </a:lnTo>
                  <a:close/>
                </a:path>
              </a:pathLst>
            </a:custGeom>
            <a:solidFill>
              <a:srgbClr val="E9EA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9785604" y="2770124"/>
              <a:ext cx="56515" cy="517525"/>
            </a:xfrm>
            <a:custGeom>
              <a:avLst/>
              <a:gdLst/>
              <a:ahLst/>
              <a:cxnLst/>
              <a:rect l="l" t="t" r="r" b="b"/>
              <a:pathLst>
                <a:path w="56515" h="517525" extrusionOk="0">
                  <a:moveTo>
                    <a:pt x="4445" y="0"/>
                  </a:moveTo>
                  <a:lnTo>
                    <a:pt x="0" y="3428"/>
                  </a:lnTo>
                  <a:lnTo>
                    <a:pt x="126" y="481329"/>
                  </a:lnTo>
                  <a:lnTo>
                    <a:pt x="3682" y="488314"/>
                  </a:lnTo>
                  <a:lnTo>
                    <a:pt x="9651" y="492760"/>
                  </a:lnTo>
                  <a:lnTo>
                    <a:pt x="52197" y="517525"/>
                  </a:lnTo>
                  <a:lnTo>
                    <a:pt x="56515" y="514223"/>
                  </a:lnTo>
                  <a:lnTo>
                    <a:pt x="56388" y="36322"/>
                  </a:lnTo>
                  <a:lnTo>
                    <a:pt x="52704" y="29337"/>
                  </a:lnTo>
                  <a:lnTo>
                    <a:pt x="46736" y="24891"/>
                  </a:lnTo>
                  <a:lnTo>
                    <a:pt x="9651" y="3301"/>
                  </a:lnTo>
                  <a:close/>
                </a:path>
              </a:pathLst>
            </a:custGeom>
            <a:solidFill>
              <a:srgbClr val="5EBDE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9994392" y="3218180"/>
              <a:ext cx="56515" cy="191770"/>
            </a:xfrm>
            <a:custGeom>
              <a:avLst/>
              <a:gdLst/>
              <a:ahLst/>
              <a:cxnLst/>
              <a:rect l="l" t="t" r="r" b="b"/>
              <a:pathLst>
                <a:path w="56515" h="191770" extrusionOk="0">
                  <a:moveTo>
                    <a:pt x="4444" y="0"/>
                  </a:moveTo>
                  <a:lnTo>
                    <a:pt x="0" y="3429"/>
                  </a:lnTo>
                  <a:lnTo>
                    <a:pt x="126" y="154812"/>
                  </a:lnTo>
                  <a:lnTo>
                    <a:pt x="3682" y="161798"/>
                  </a:lnTo>
                  <a:lnTo>
                    <a:pt x="9651" y="166243"/>
                  </a:lnTo>
                  <a:lnTo>
                    <a:pt x="46735" y="188341"/>
                  </a:lnTo>
                  <a:lnTo>
                    <a:pt x="52197" y="191389"/>
                  </a:lnTo>
                  <a:lnTo>
                    <a:pt x="56514" y="188087"/>
                  </a:lnTo>
                  <a:lnTo>
                    <a:pt x="56387" y="36322"/>
                  </a:lnTo>
                  <a:lnTo>
                    <a:pt x="52704" y="29337"/>
                  </a:lnTo>
                  <a:lnTo>
                    <a:pt x="46735" y="24892"/>
                  </a:lnTo>
                  <a:lnTo>
                    <a:pt x="9651" y="3302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rgbClr val="E9EA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10079735" y="3222752"/>
              <a:ext cx="56515" cy="235585"/>
            </a:xfrm>
            <a:custGeom>
              <a:avLst/>
              <a:gdLst/>
              <a:ahLst/>
              <a:cxnLst/>
              <a:rect l="l" t="t" r="r" b="b"/>
              <a:pathLst>
                <a:path w="56515" h="235585" extrusionOk="0">
                  <a:moveTo>
                    <a:pt x="4318" y="0"/>
                  </a:moveTo>
                  <a:lnTo>
                    <a:pt x="0" y="3428"/>
                  </a:lnTo>
                  <a:lnTo>
                    <a:pt x="0" y="199389"/>
                  </a:lnTo>
                  <a:lnTo>
                    <a:pt x="3683" y="206501"/>
                  </a:lnTo>
                  <a:lnTo>
                    <a:pt x="9652" y="210820"/>
                  </a:lnTo>
                  <a:lnTo>
                    <a:pt x="52197" y="235585"/>
                  </a:lnTo>
                  <a:lnTo>
                    <a:pt x="56515" y="232283"/>
                  </a:lnTo>
                  <a:lnTo>
                    <a:pt x="56261" y="36322"/>
                  </a:lnTo>
                  <a:lnTo>
                    <a:pt x="52705" y="29337"/>
                  </a:lnTo>
                  <a:lnTo>
                    <a:pt x="46736" y="24892"/>
                  </a:lnTo>
                  <a:lnTo>
                    <a:pt x="9652" y="3301"/>
                  </a:lnTo>
                  <a:close/>
                </a:path>
              </a:pathLst>
            </a:custGeom>
            <a:solidFill>
              <a:srgbClr val="5EBDE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9079992" y="4818888"/>
              <a:ext cx="2265045" cy="1323340"/>
            </a:xfrm>
            <a:custGeom>
              <a:avLst/>
              <a:gdLst/>
              <a:ahLst/>
              <a:cxnLst/>
              <a:rect l="l" t="t" r="r" b="b"/>
              <a:pathLst>
                <a:path w="2265045" h="1323339" extrusionOk="0">
                  <a:moveTo>
                    <a:pt x="1310639" y="0"/>
                  </a:moveTo>
                  <a:lnTo>
                    <a:pt x="0" y="765556"/>
                  </a:lnTo>
                  <a:lnTo>
                    <a:pt x="954024" y="1322832"/>
                  </a:lnTo>
                  <a:lnTo>
                    <a:pt x="2264663" y="557276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D5D7E4">
                <a:alpha val="3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9115044" y="4799076"/>
              <a:ext cx="2265045" cy="1323340"/>
            </a:xfrm>
            <a:custGeom>
              <a:avLst/>
              <a:gdLst/>
              <a:ahLst/>
              <a:cxnLst/>
              <a:rect l="l" t="t" r="r" b="b"/>
              <a:pathLst>
                <a:path w="2265045" h="1323339" extrusionOk="0">
                  <a:moveTo>
                    <a:pt x="1310639" y="0"/>
                  </a:moveTo>
                  <a:lnTo>
                    <a:pt x="31369" y="747268"/>
                  </a:lnTo>
                  <a:lnTo>
                    <a:pt x="0" y="728980"/>
                  </a:lnTo>
                  <a:lnTo>
                    <a:pt x="0" y="765556"/>
                  </a:lnTo>
                  <a:lnTo>
                    <a:pt x="954024" y="1322832"/>
                  </a:lnTo>
                  <a:lnTo>
                    <a:pt x="2264663" y="557276"/>
                  </a:lnTo>
                  <a:lnTo>
                    <a:pt x="2264663" y="520700"/>
                  </a:lnTo>
                  <a:lnTo>
                    <a:pt x="2233295" y="538988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B0B4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9115044" y="4762500"/>
              <a:ext cx="2265045" cy="1323340"/>
            </a:xfrm>
            <a:custGeom>
              <a:avLst/>
              <a:gdLst/>
              <a:ahLst/>
              <a:cxnLst/>
              <a:rect l="l" t="t" r="r" b="b"/>
              <a:pathLst>
                <a:path w="2265045" h="1323339" extrusionOk="0">
                  <a:moveTo>
                    <a:pt x="1310639" y="0"/>
                  </a:moveTo>
                  <a:lnTo>
                    <a:pt x="0" y="765556"/>
                  </a:lnTo>
                  <a:lnTo>
                    <a:pt x="954024" y="1322832"/>
                  </a:lnTo>
                  <a:lnTo>
                    <a:pt x="2264663" y="557276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F9FA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7424928" y="3191256"/>
              <a:ext cx="437515" cy="256540"/>
            </a:xfrm>
            <a:custGeom>
              <a:avLst/>
              <a:gdLst/>
              <a:ahLst/>
              <a:cxnLst/>
              <a:rect l="l" t="t" r="r" b="b"/>
              <a:pathLst>
                <a:path w="437515" h="256539" extrusionOk="0">
                  <a:moveTo>
                    <a:pt x="218694" y="0"/>
                  </a:moveTo>
                  <a:lnTo>
                    <a:pt x="160557" y="4570"/>
                  </a:lnTo>
                  <a:lnTo>
                    <a:pt x="108316" y="17469"/>
                  </a:lnTo>
                  <a:lnTo>
                    <a:pt x="64055" y="37480"/>
                  </a:lnTo>
                  <a:lnTo>
                    <a:pt x="29859" y="63387"/>
                  </a:lnTo>
                  <a:lnTo>
                    <a:pt x="0" y="128016"/>
                  </a:lnTo>
                  <a:lnTo>
                    <a:pt x="7812" y="162060"/>
                  </a:lnTo>
                  <a:lnTo>
                    <a:pt x="64055" y="218551"/>
                  </a:lnTo>
                  <a:lnTo>
                    <a:pt x="108316" y="238562"/>
                  </a:lnTo>
                  <a:lnTo>
                    <a:pt x="160557" y="251461"/>
                  </a:lnTo>
                  <a:lnTo>
                    <a:pt x="218694" y="256032"/>
                  </a:lnTo>
                  <a:lnTo>
                    <a:pt x="276830" y="251461"/>
                  </a:lnTo>
                  <a:lnTo>
                    <a:pt x="329071" y="238562"/>
                  </a:lnTo>
                  <a:lnTo>
                    <a:pt x="373332" y="218551"/>
                  </a:lnTo>
                  <a:lnTo>
                    <a:pt x="407528" y="192644"/>
                  </a:lnTo>
                  <a:lnTo>
                    <a:pt x="437388" y="128016"/>
                  </a:lnTo>
                  <a:lnTo>
                    <a:pt x="429575" y="93971"/>
                  </a:lnTo>
                  <a:lnTo>
                    <a:pt x="373332" y="37480"/>
                  </a:lnTo>
                  <a:lnTo>
                    <a:pt x="329071" y="17469"/>
                  </a:lnTo>
                  <a:lnTo>
                    <a:pt x="276830" y="4570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D5D7E4">
                <a:alpha val="3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7512389" y="2116137"/>
              <a:ext cx="219075" cy="324485"/>
            </a:xfrm>
            <a:custGeom>
              <a:avLst/>
              <a:gdLst/>
              <a:ahLst/>
              <a:cxnLst/>
              <a:rect l="l" t="t" r="r" b="b"/>
              <a:pathLst>
                <a:path w="219075" h="324485" extrusionOk="0">
                  <a:moveTo>
                    <a:pt x="97323" y="0"/>
                  </a:moveTo>
                  <a:lnTo>
                    <a:pt x="43602" y="43751"/>
                  </a:lnTo>
                  <a:lnTo>
                    <a:pt x="36125" y="94995"/>
                  </a:lnTo>
                  <a:lnTo>
                    <a:pt x="33547" y="126904"/>
                  </a:lnTo>
                  <a:lnTo>
                    <a:pt x="29505" y="156146"/>
                  </a:lnTo>
                  <a:lnTo>
                    <a:pt x="22840" y="179822"/>
                  </a:lnTo>
                  <a:lnTo>
                    <a:pt x="6556" y="219172"/>
                  </a:lnTo>
                  <a:lnTo>
                    <a:pt x="676" y="239204"/>
                  </a:lnTo>
                  <a:lnTo>
                    <a:pt x="8884" y="288845"/>
                  </a:lnTo>
                  <a:lnTo>
                    <a:pt x="71669" y="323532"/>
                  </a:lnTo>
                  <a:lnTo>
                    <a:pt x="118983" y="324342"/>
                  </a:lnTo>
                  <a:lnTo>
                    <a:pt x="158521" y="316198"/>
                  </a:lnTo>
                  <a:lnTo>
                    <a:pt x="188416" y="302387"/>
                  </a:lnTo>
                  <a:lnTo>
                    <a:pt x="206797" y="286194"/>
                  </a:lnTo>
                  <a:lnTo>
                    <a:pt x="215834" y="265918"/>
                  </a:lnTo>
                  <a:lnTo>
                    <a:pt x="218894" y="240760"/>
                  </a:lnTo>
                  <a:lnTo>
                    <a:pt x="215905" y="215078"/>
                  </a:lnTo>
                  <a:lnTo>
                    <a:pt x="206797" y="193230"/>
                  </a:lnTo>
                  <a:lnTo>
                    <a:pt x="195435" y="175277"/>
                  </a:lnTo>
                  <a:lnTo>
                    <a:pt x="186287" y="157337"/>
                  </a:lnTo>
                  <a:lnTo>
                    <a:pt x="180187" y="137848"/>
                  </a:lnTo>
                  <a:lnTo>
                    <a:pt x="177968" y="115252"/>
                  </a:lnTo>
                  <a:lnTo>
                    <a:pt x="141138" y="9969"/>
                  </a:lnTo>
                  <a:lnTo>
                    <a:pt x="125291" y="1174"/>
                  </a:lnTo>
                  <a:lnTo>
                    <a:pt x="97323" y="0"/>
                  </a:lnTo>
                  <a:close/>
                </a:path>
              </a:pathLst>
            </a:custGeom>
            <a:solidFill>
              <a:srgbClr val="392C6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7542498" y="2106755"/>
              <a:ext cx="200787" cy="4837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7488936" y="2332029"/>
              <a:ext cx="94615" cy="314325"/>
            </a:xfrm>
            <a:custGeom>
              <a:avLst/>
              <a:gdLst/>
              <a:ahLst/>
              <a:cxnLst/>
              <a:rect l="l" t="t" r="r" b="b"/>
              <a:pathLst>
                <a:path w="94615" h="314325" extrusionOk="0">
                  <a:moveTo>
                    <a:pt x="73386" y="0"/>
                  </a:moveTo>
                  <a:lnTo>
                    <a:pt x="33010" y="48557"/>
                  </a:lnTo>
                  <a:lnTo>
                    <a:pt x="11574" y="103762"/>
                  </a:lnTo>
                  <a:lnTo>
                    <a:pt x="809" y="160387"/>
                  </a:lnTo>
                  <a:lnTo>
                    <a:pt x="0" y="183824"/>
                  </a:lnTo>
                  <a:lnTo>
                    <a:pt x="1381" y="207238"/>
                  </a:lnTo>
                  <a:lnTo>
                    <a:pt x="4953" y="230449"/>
                  </a:lnTo>
                  <a:lnTo>
                    <a:pt x="9784" y="253164"/>
                  </a:lnTo>
                  <a:lnTo>
                    <a:pt x="16271" y="272915"/>
                  </a:lnTo>
                  <a:lnTo>
                    <a:pt x="33020" y="313761"/>
                  </a:lnTo>
                  <a:lnTo>
                    <a:pt x="38588" y="312745"/>
                  </a:lnTo>
                  <a:lnTo>
                    <a:pt x="54483" y="254452"/>
                  </a:lnTo>
                  <a:lnTo>
                    <a:pt x="44481" y="207446"/>
                  </a:lnTo>
                  <a:lnTo>
                    <a:pt x="41552" y="189069"/>
                  </a:lnTo>
                  <a:lnTo>
                    <a:pt x="51907" y="142180"/>
                  </a:lnTo>
                  <a:lnTo>
                    <a:pt x="74283" y="82085"/>
                  </a:lnTo>
                  <a:lnTo>
                    <a:pt x="87375" y="52776"/>
                  </a:lnTo>
                  <a:lnTo>
                    <a:pt x="93368" y="36843"/>
                  </a:lnTo>
                  <a:lnTo>
                    <a:pt x="94265" y="23518"/>
                  </a:lnTo>
                  <a:lnTo>
                    <a:pt x="90733" y="12789"/>
                  </a:lnTo>
                  <a:lnTo>
                    <a:pt x="83439" y="4643"/>
                  </a:lnTo>
                  <a:lnTo>
                    <a:pt x="73386" y="0"/>
                  </a:lnTo>
                  <a:close/>
                </a:path>
              </a:pathLst>
            </a:custGeom>
            <a:solidFill>
              <a:srgbClr val="DFAD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7559040" y="3258312"/>
              <a:ext cx="193548" cy="10361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7521829" y="2523744"/>
              <a:ext cx="214629" cy="765810"/>
            </a:xfrm>
            <a:custGeom>
              <a:avLst/>
              <a:gdLst/>
              <a:ahLst/>
              <a:cxnLst/>
              <a:rect l="l" t="t" r="r" b="b"/>
              <a:pathLst>
                <a:path w="214629" h="765810" extrusionOk="0">
                  <a:moveTo>
                    <a:pt x="185927" y="0"/>
                  </a:moveTo>
                  <a:lnTo>
                    <a:pt x="173799" y="5040"/>
                  </a:lnTo>
                  <a:lnTo>
                    <a:pt x="161289" y="8889"/>
                  </a:lnTo>
                  <a:lnTo>
                    <a:pt x="148494" y="11501"/>
                  </a:lnTo>
                  <a:lnTo>
                    <a:pt x="135509" y="12826"/>
                  </a:lnTo>
                  <a:lnTo>
                    <a:pt x="116316" y="12207"/>
                  </a:lnTo>
                  <a:lnTo>
                    <a:pt x="97218" y="10731"/>
                  </a:lnTo>
                  <a:lnTo>
                    <a:pt x="78216" y="8397"/>
                  </a:lnTo>
                  <a:lnTo>
                    <a:pt x="59309" y="5206"/>
                  </a:lnTo>
                  <a:lnTo>
                    <a:pt x="52994" y="15992"/>
                  </a:lnTo>
                  <a:lnTo>
                    <a:pt x="46418" y="26622"/>
                  </a:lnTo>
                  <a:lnTo>
                    <a:pt x="39556" y="37085"/>
                  </a:lnTo>
                  <a:lnTo>
                    <a:pt x="32385" y="47370"/>
                  </a:lnTo>
                  <a:lnTo>
                    <a:pt x="20966" y="65397"/>
                  </a:lnTo>
                  <a:lnTo>
                    <a:pt x="9048" y="92424"/>
                  </a:lnTo>
                  <a:lnTo>
                    <a:pt x="702" y="129309"/>
                  </a:lnTo>
                  <a:lnTo>
                    <a:pt x="0" y="176910"/>
                  </a:lnTo>
                  <a:lnTo>
                    <a:pt x="6264" y="234201"/>
                  </a:lnTo>
                  <a:lnTo>
                    <a:pt x="16208" y="315293"/>
                  </a:lnTo>
                  <a:lnTo>
                    <a:pt x="29464" y="419100"/>
                  </a:lnTo>
                  <a:lnTo>
                    <a:pt x="22915" y="444067"/>
                  </a:lnTo>
                  <a:lnTo>
                    <a:pt x="18129" y="469391"/>
                  </a:lnTo>
                  <a:lnTo>
                    <a:pt x="15105" y="495002"/>
                  </a:lnTo>
                  <a:lnTo>
                    <a:pt x="13843" y="520826"/>
                  </a:lnTo>
                  <a:lnTo>
                    <a:pt x="16128" y="551465"/>
                  </a:lnTo>
                  <a:lnTo>
                    <a:pt x="19557" y="582009"/>
                  </a:lnTo>
                  <a:lnTo>
                    <a:pt x="24129" y="612409"/>
                  </a:lnTo>
                  <a:lnTo>
                    <a:pt x="29845" y="642619"/>
                  </a:lnTo>
                  <a:lnTo>
                    <a:pt x="44957" y="753871"/>
                  </a:lnTo>
                  <a:lnTo>
                    <a:pt x="56929" y="762297"/>
                  </a:lnTo>
                  <a:lnTo>
                    <a:pt x="64531" y="765555"/>
                  </a:lnTo>
                  <a:lnTo>
                    <a:pt x="71014" y="764051"/>
                  </a:lnTo>
                  <a:lnTo>
                    <a:pt x="79628" y="758189"/>
                  </a:lnTo>
                  <a:lnTo>
                    <a:pt x="77850" y="649351"/>
                  </a:lnTo>
                  <a:lnTo>
                    <a:pt x="83947" y="558291"/>
                  </a:lnTo>
                  <a:lnTo>
                    <a:pt x="90011" y="488029"/>
                  </a:lnTo>
                  <a:lnTo>
                    <a:pt x="95885" y="436244"/>
                  </a:lnTo>
                  <a:lnTo>
                    <a:pt x="100710" y="403844"/>
                  </a:lnTo>
                  <a:lnTo>
                    <a:pt x="103350" y="382934"/>
                  </a:lnTo>
                  <a:lnTo>
                    <a:pt x="105537" y="359917"/>
                  </a:lnTo>
                  <a:lnTo>
                    <a:pt x="119761" y="166877"/>
                  </a:lnTo>
                  <a:lnTo>
                    <a:pt x="121412" y="196976"/>
                  </a:lnTo>
                  <a:lnTo>
                    <a:pt x="122402" y="226121"/>
                  </a:lnTo>
                  <a:lnTo>
                    <a:pt x="123618" y="247253"/>
                  </a:lnTo>
                  <a:lnTo>
                    <a:pt x="125858" y="270646"/>
                  </a:lnTo>
                  <a:lnTo>
                    <a:pt x="139573" y="394334"/>
                  </a:lnTo>
                  <a:lnTo>
                    <a:pt x="135000" y="403659"/>
                  </a:lnTo>
                  <a:lnTo>
                    <a:pt x="122977" y="457954"/>
                  </a:lnTo>
                  <a:lnTo>
                    <a:pt x="118538" y="503300"/>
                  </a:lnTo>
                  <a:lnTo>
                    <a:pt x="115980" y="555982"/>
                  </a:lnTo>
                  <a:lnTo>
                    <a:pt x="118745" y="602614"/>
                  </a:lnTo>
                  <a:lnTo>
                    <a:pt x="136651" y="736091"/>
                  </a:lnTo>
                  <a:lnTo>
                    <a:pt x="143908" y="739961"/>
                  </a:lnTo>
                  <a:lnTo>
                    <a:pt x="151749" y="741997"/>
                  </a:lnTo>
                  <a:lnTo>
                    <a:pt x="159851" y="742128"/>
                  </a:lnTo>
                  <a:lnTo>
                    <a:pt x="167894" y="740282"/>
                  </a:lnTo>
                  <a:lnTo>
                    <a:pt x="178562" y="605408"/>
                  </a:lnTo>
                  <a:lnTo>
                    <a:pt x="199171" y="456997"/>
                  </a:lnTo>
                  <a:lnTo>
                    <a:pt x="202946" y="431038"/>
                  </a:lnTo>
                  <a:lnTo>
                    <a:pt x="206446" y="409616"/>
                  </a:lnTo>
                  <a:lnTo>
                    <a:pt x="209137" y="388064"/>
                  </a:lnTo>
                  <a:lnTo>
                    <a:pt x="211018" y="366440"/>
                  </a:lnTo>
                  <a:lnTo>
                    <a:pt x="212090" y="344804"/>
                  </a:lnTo>
                  <a:lnTo>
                    <a:pt x="213634" y="302706"/>
                  </a:lnTo>
                  <a:lnTo>
                    <a:pt x="214020" y="251304"/>
                  </a:lnTo>
                  <a:lnTo>
                    <a:pt x="213278" y="197787"/>
                  </a:lnTo>
                  <a:lnTo>
                    <a:pt x="211439" y="149342"/>
                  </a:lnTo>
                  <a:lnTo>
                    <a:pt x="208534" y="113156"/>
                  </a:lnTo>
                  <a:lnTo>
                    <a:pt x="202483" y="75973"/>
                  </a:lnTo>
                  <a:lnTo>
                    <a:pt x="194992" y="39242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DFAD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7497778" y="2505455"/>
              <a:ext cx="252729" cy="530860"/>
            </a:xfrm>
            <a:custGeom>
              <a:avLst/>
              <a:gdLst/>
              <a:ahLst/>
              <a:cxnLst/>
              <a:rect l="l" t="t" r="r" b="b"/>
              <a:pathLst>
                <a:path w="252729" h="530860" extrusionOk="0">
                  <a:moveTo>
                    <a:pt x="206422" y="0"/>
                  </a:moveTo>
                  <a:lnTo>
                    <a:pt x="193796" y="12259"/>
                  </a:lnTo>
                  <a:lnTo>
                    <a:pt x="177323" y="17113"/>
                  </a:lnTo>
                  <a:lnTo>
                    <a:pt x="145968" y="15251"/>
                  </a:lnTo>
                  <a:lnTo>
                    <a:pt x="88693" y="7366"/>
                  </a:lnTo>
                  <a:lnTo>
                    <a:pt x="83613" y="6096"/>
                  </a:lnTo>
                  <a:lnTo>
                    <a:pt x="44497" y="85979"/>
                  </a:lnTo>
                  <a:lnTo>
                    <a:pt x="10955" y="140940"/>
                  </a:lnTo>
                  <a:lnTo>
                    <a:pt x="0" y="192293"/>
                  </a:lnTo>
                  <a:lnTo>
                    <a:pt x="11832" y="269769"/>
                  </a:lnTo>
                  <a:lnTo>
                    <a:pt x="46656" y="403098"/>
                  </a:lnTo>
                  <a:lnTo>
                    <a:pt x="34972" y="473456"/>
                  </a:lnTo>
                  <a:lnTo>
                    <a:pt x="103818" y="516461"/>
                  </a:lnTo>
                  <a:lnTo>
                    <a:pt x="147113" y="530796"/>
                  </a:lnTo>
                  <a:lnTo>
                    <a:pt x="183169" y="516461"/>
                  </a:lnTo>
                  <a:lnTo>
                    <a:pt x="230298" y="473456"/>
                  </a:lnTo>
                  <a:lnTo>
                    <a:pt x="245782" y="349984"/>
                  </a:lnTo>
                  <a:lnTo>
                    <a:pt x="252253" y="276733"/>
                  </a:lnTo>
                  <a:lnTo>
                    <a:pt x="250890" y="224817"/>
                  </a:lnTo>
                  <a:lnTo>
                    <a:pt x="242871" y="165354"/>
                  </a:lnTo>
                  <a:lnTo>
                    <a:pt x="236158" y="123497"/>
                  </a:lnTo>
                  <a:lnTo>
                    <a:pt x="227837" y="81962"/>
                  </a:lnTo>
                  <a:lnTo>
                    <a:pt x="217922" y="40784"/>
                  </a:lnTo>
                  <a:lnTo>
                    <a:pt x="206422" y="0"/>
                  </a:lnTo>
                  <a:close/>
                </a:path>
              </a:pathLst>
            </a:custGeom>
            <a:solidFill>
              <a:srgbClr val="5EBDE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7510272" y="2329636"/>
              <a:ext cx="81327" cy="9786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8520684" y="1390951"/>
              <a:ext cx="408400" cy="91789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7673340" y="2298717"/>
              <a:ext cx="64007" cy="7262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6722364" y="4756150"/>
              <a:ext cx="1040891" cy="162179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9464040" y="3622547"/>
              <a:ext cx="2118359" cy="264566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9475978" y="1973657"/>
              <a:ext cx="168910" cy="340995"/>
            </a:xfrm>
            <a:custGeom>
              <a:avLst/>
              <a:gdLst/>
              <a:ahLst/>
              <a:cxnLst/>
              <a:rect l="l" t="t" r="r" b="b"/>
              <a:pathLst>
                <a:path w="168909" h="340994" extrusionOk="0">
                  <a:moveTo>
                    <a:pt x="155979" y="0"/>
                  </a:moveTo>
                  <a:lnTo>
                    <a:pt x="114635" y="24516"/>
                  </a:lnTo>
                  <a:lnTo>
                    <a:pt x="92767" y="117804"/>
                  </a:lnTo>
                  <a:lnTo>
                    <a:pt x="85851" y="145972"/>
                  </a:lnTo>
                  <a:lnTo>
                    <a:pt x="71516" y="197772"/>
                  </a:lnTo>
                  <a:lnTo>
                    <a:pt x="54228" y="248715"/>
                  </a:lnTo>
                  <a:lnTo>
                    <a:pt x="25066" y="295038"/>
                  </a:lnTo>
                  <a:lnTo>
                    <a:pt x="0" y="324026"/>
                  </a:lnTo>
                  <a:lnTo>
                    <a:pt x="1742" y="329539"/>
                  </a:lnTo>
                  <a:lnTo>
                    <a:pt x="15176" y="336313"/>
                  </a:lnTo>
                  <a:lnTo>
                    <a:pt x="31468" y="340850"/>
                  </a:lnTo>
                  <a:lnTo>
                    <a:pt x="41782" y="339647"/>
                  </a:lnTo>
                  <a:lnTo>
                    <a:pt x="71389" y="303531"/>
                  </a:lnTo>
                  <a:lnTo>
                    <a:pt x="96520" y="264082"/>
                  </a:lnTo>
                  <a:lnTo>
                    <a:pt x="118910" y="215621"/>
                  </a:lnTo>
                  <a:lnTo>
                    <a:pt x="137783" y="159034"/>
                  </a:lnTo>
                  <a:lnTo>
                    <a:pt x="152700" y="102471"/>
                  </a:lnTo>
                  <a:lnTo>
                    <a:pt x="163222" y="54083"/>
                  </a:lnTo>
                  <a:lnTo>
                    <a:pt x="168910" y="22020"/>
                  </a:lnTo>
                  <a:lnTo>
                    <a:pt x="168695" y="9711"/>
                  </a:lnTo>
                  <a:lnTo>
                    <a:pt x="164147" y="2605"/>
                  </a:lnTo>
                  <a:lnTo>
                    <a:pt x="155979" y="0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9489948" y="2775203"/>
              <a:ext cx="118999" cy="92932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9348216" y="2691511"/>
              <a:ext cx="117348" cy="89788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9375273" y="2281467"/>
              <a:ext cx="414655" cy="506095"/>
            </a:xfrm>
            <a:custGeom>
              <a:avLst/>
              <a:gdLst/>
              <a:ahLst/>
              <a:cxnLst/>
              <a:rect l="l" t="t" r="r" b="b"/>
              <a:pathLst>
                <a:path w="414654" h="506094" extrusionOk="0">
                  <a:moveTo>
                    <a:pt x="204156" y="0"/>
                  </a:moveTo>
                  <a:lnTo>
                    <a:pt x="195621" y="1389"/>
                  </a:lnTo>
                  <a:lnTo>
                    <a:pt x="187539" y="4540"/>
                  </a:lnTo>
                  <a:lnTo>
                    <a:pt x="180207" y="9358"/>
                  </a:lnTo>
                  <a:lnTo>
                    <a:pt x="142154" y="32684"/>
                  </a:lnTo>
                  <a:lnTo>
                    <a:pt x="83337" y="64809"/>
                  </a:lnTo>
                  <a:lnTo>
                    <a:pt x="28473" y="98673"/>
                  </a:lnTo>
                  <a:lnTo>
                    <a:pt x="2280" y="127214"/>
                  </a:lnTo>
                  <a:lnTo>
                    <a:pt x="0" y="149994"/>
                  </a:lnTo>
                  <a:lnTo>
                    <a:pt x="3089" y="187063"/>
                  </a:lnTo>
                  <a:lnTo>
                    <a:pt x="15013" y="264945"/>
                  </a:lnTo>
                  <a:lnTo>
                    <a:pt x="39237" y="410170"/>
                  </a:lnTo>
                  <a:lnTo>
                    <a:pt x="50901" y="419528"/>
                  </a:lnTo>
                  <a:lnTo>
                    <a:pt x="59207" y="422648"/>
                  </a:lnTo>
                  <a:lnTo>
                    <a:pt x="68133" y="419528"/>
                  </a:lnTo>
                  <a:lnTo>
                    <a:pt x="86354" y="225258"/>
                  </a:lnTo>
                  <a:lnTo>
                    <a:pt x="83692" y="183645"/>
                  </a:lnTo>
                  <a:lnTo>
                    <a:pt x="81528" y="169886"/>
                  </a:lnTo>
                  <a:lnTo>
                    <a:pt x="248533" y="113371"/>
                  </a:lnTo>
                  <a:lnTo>
                    <a:pt x="221408" y="132022"/>
                  </a:lnTo>
                  <a:lnTo>
                    <a:pt x="186128" y="153423"/>
                  </a:lnTo>
                  <a:lnTo>
                    <a:pt x="154967" y="173468"/>
                  </a:lnTo>
                  <a:lnTo>
                    <a:pt x="140202" y="188047"/>
                  </a:lnTo>
                  <a:lnTo>
                    <a:pt x="139922" y="205896"/>
                  </a:lnTo>
                  <a:lnTo>
                    <a:pt x="143392" y="235211"/>
                  </a:lnTo>
                  <a:lnTo>
                    <a:pt x="148792" y="275361"/>
                  </a:lnTo>
                  <a:lnTo>
                    <a:pt x="154299" y="325715"/>
                  </a:lnTo>
                  <a:lnTo>
                    <a:pt x="161395" y="388215"/>
                  </a:lnTo>
                  <a:lnTo>
                    <a:pt x="168747" y="429889"/>
                  </a:lnTo>
                  <a:lnTo>
                    <a:pt x="182112" y="500340"/>
                  </a:lnTo>
                  <a:lnTo>
                    <a:pt x="203670" y="505928"/>
                  </a:lnTo>
                  <a:lnTo>
                    <a:pt x="214758" y="504733"/>
                  </a:lnTo>
                  <a:lnTo>
                    <a:pt x="225419" y="500848"/>
                  </a:lnTo>
                  <a:lnTo>
                    <a:pt x="228213" y="416917"/>
                  </a:lnTo>
                  <a:lnTo>
                    <a:pt x="230026" y="350133"/>
                  </a:lnTo>
                  <a:lnTo>
                    <a:pt x="230626" y="300696"/>
                  </a:lnTo>
                  <a:lnTo>
                    <a:pt x="230181" y="255198"/>
                  </a:lnTo>
                  <a:lnTo>
                    <a:pt x="229356" y="230084"/>
                  </a:lnTo>
                  <a:lnTo>
                    <a:pt x="295900" y="203991"/>
                  </a:lnTo>
                  <a:lnTo>
                    <a:pt x="328543" y="191603"/>
                  </a:lnTo>
                  <a:lnTo>
                    <a:pt x="367922" y="172178"/>
                  </a:lnTo>
                  <a:lnTo>
                    <a:pt x="398027" y="142311"/>
                  </a:lnTo>
                  <a:lnTo>
                    <a:pt x="414535" y="97752"/>
                  </a:lnTo>
                  <a:lnTo>
                    <a:pt x="413125" y="34250"/>
                  </a:lnTo>
                  <a:lnTo>
                    <a:pt x="212846" y="468"/>
                  </a:lnTo>
                  <a:lnTo>
                    <a:pt x="204156" y="0"/>
                  </a:lnTo>
                  <a:close/>
                </a:path>
              </a:pathLst>
            </a:custGeom>
            <a:solidFill>
              <a:srgbClr val="5EBDE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9627235" y="1943100"/>
              <a:ext cx="128778" cy="127148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9581515" y="1960248"/>
              <a:ext cx="210185" cy="417195"/>
            </a:xfrm>
            <a:custGeom>
              <a:avLst/>
              <a:gdLst/>
              <a:ahLst/>
              <a:cxnLst/>
              <a:rect l="l" t="t" r="r" b="b"/>
              <a:pathLst>
                <a:path w="210184" h="417194" extrusionOk="0">
                  <a:moveTo>
                    <a:pt x="53036" y="0"/>
                  </a:moveTo>
                  <a:lnTo>
                    <a:pt x="21177" y="27916"/>
                  </a:lnTo>
                  <a:lnTo>
                    <a:pt x="8804" y="65857"/>
                  </a:lnTo>
                  <a:lnTo>
                    <a:pt x="474" y="120570"/>
                  </a:lnTo>
                  <a:lnTo>
                    <a:pt x="0" y="148332"/>
                  </a:lnTo>
                  <a:lnTo>
                    <a:pt x="321" y="197004"/>
                  </a:lnTo>
                  <a:lnTo>
                    <a:pt x="0" y="324735"/>
                  </a:lnTo>
                  <a:lnTo>
                    <a:pt x="17160" y="366359"/>
                  </a:lnTo>
                  <a:lnTo>
                    <a:pt x="49656" y="397125"/>
                  </a:lnTo>
                  <a:lnTo>
                    <a:pt x="104076" y="415746"/>
                  </a:lnTo>
                  <a:lnTo>
                    <a:pt x="132810" y="417002"/>
                  </a:lnTo>
                  <a:lnTo>
                    <a:pt x="161543" y="412746"/>
                  </a:lnTo>
                  <a:lnTo>
                    <a:pt x="176791" y="407082"/>
                  </a:lnTo>
                  <a:lnTo>
                    <a:pt x="187801" y="398776"/>
                  </a:lnTo>
                  <a:lnTo>
                    <a:pt x="195905" y="388278"/>
                  </a:lnTo>
                  <a:lnTo>
                    <a:pt x="202437" y="376043"/>
                  </a:lnTo>
                  <a:lnTo>
                    <a:pt x="199137" y="343834"/>
                  </a:lnTo>
                  <a:lnTo>
                    <a:pt x="194421" y="303827"/>
                  </a:lnTo>
                  <a:lnTo>
                    <a:pt x="191204" y="262082"/>
                  </a:lnTo>
                  <a:lnTo>
                    <a:pt x="192404" y="224659"/>
                  </a:lnTo>
                  <a:lnTo>
                    <a:pt x="197193" y="193432"/>
                  </a:lnTo>
                  <a:lnTo>
                    <a:pt x="202326" y="165159"/>
                  </a:lnTo>
                  <a:lnTo>
                    <a:pt x="206817" y="138505"/>
                  </a:lnTo>
                  <a:lnTo>
                    <a:pt x="209676" y="112137"/>
                  </a:lnTo>
                  <a:lnTo>
                    <a:pt x="209686" y="91426"/>
                  </a:lnTo>
                  <a:lnTo>
                    <a:pt x="206041" y="79704"/>
                  </a:lnTo>
                  <a:lnTo>
                    <a:pt x="198657" y="72292"/>
                  </a:lnTo>
                  <a:lnTo>
                    <a:pt x="187451" y="64512"/>
                  </a:lnTo>
                  <a:lnTo>
                    <a:pt x="179335" y="58580"/>
                  </a:lnTo>
                  <a:lnTo>
                    <a:pt x="171005" y="52970"/>
                  </a:lnTo>
                  <a:lnTo>
                    <a:pt x="162484" y="47670"/>
                  </a:lnTo>
                  <a:lnTo>
                    <a:pt x="153796" y="42668"/>
                  </a:lnTo>
                  <a:lnTo>
                    <a:pt x="133530" y="72257"/>
                  </a:lnTo>
                  <a:lnTo>
                    <a:pt x="118348" y="87927"/>
                  </a:lnTo>
                  <a:lnTo>
                    <a:pt x="100665" y="94906"/>
                  </a:lnTo>
                  <a:lnTo>
                    <a:pt x="72898" y="98421"/>
                  </a:lnTo>
                  <a:lnTo>
                    <a:pt x="64430" y="81313"/>
                  </a:lnTo>
                  <a:lnTo>
                    <a:pt x="61833" y="56812"/>
                  </a:lnTo>
                  <a:lnTo>
                    <a:pt x="65879" y="32002"/>
                  </a:lnTo>
                  <a:lnTo>
                    <a:pt x="77342" y="13966"/>
                  </a:lnTo>
                  <a:lnTo>
                    <a:pt x="65986" y="5056"/>
                  </a:lnTo>
                  <a:lnTo>
                    <a:pt x="58880" y="789"/>
                  </a:lnTo>
                  <a:lnTo>
                    <a:pt x="53036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9558528" y="1796415"/>
              <a:ext cx="216407" cy="265557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9392412" y="2293366"/>
              <a:ext cx="306705" cy="179070"/>
            </a:xfrm>
            <a:custGeom>
              <a:avLst/>
              <a:gdLst/>
              <a:ahLst/>
              <a:cxnLst/>
              <a:rect l="l" t="t" r="r" b="b"/>
              <a:pathLst>
                <a:path w="306704" h="179069" extrusionOk="0">
                  <a:moveTo>
                    <a:pt x="113284" y="0"/>
                  </a:moveTo>
                  <a:lnTo>
                    <a:pt x="110871" y="0"/>
                  </a:lnTo>
                  <a:lnTo>
                    <a:pt x="0" y="64897"/>
                  </a:lnTo>
                  <a:lnTo>
                    <a:pt x="194310" y="178562"/>
                  </a:lnTo>
                  <a:lnTo>
                    <a:pt x="306324" y="112903"/>
                  </a:lnTo>
                  <a:lnTo>
                    <a:pt x="113284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9535668" y="2337816"/>
              <a:ext cx="79375" cy="47625"/>
            </a:xfrm>
            <a:custGeom>
              <a:avLst/>
              <a:gdLst/>
              <a:ahLst/>
              <a:cxnLst/>
              <a:rect l="l" t="t" r="r" b="b"/>
              <a:pathLst>
                <a:path w="79375" h="47625" extrusionOk="0">
                  <a:moveTo>
                    <a:pt x="28575" y="0"/>
                  </a:moveTo>
                  <a:lnTo>
                    <a:pt x="0" y="17018"/>
                  </a:lnTo>
                  <a:lnTo>
                    <a:pt x="50673" y="47244"/>
                  </a:lnTo>
                  <a:lnTo>
                    <a:pt x="79248" y="30099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000000">
                <a:alpha val="14509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9392285" y="2357627"/>
              <a:ext cx="306705" cy="122555"/>
            </a:xfrm>
            <a:custGeom>
              <a:avLst/>
              <a:gdLst/>
              <a:ahLst/>
              <a:cxnLst/>
              <a:rect l="l" t="t" r="r" b="b"/>
              <a:pathLst>
                <a:path w="306704" h="122555" extrusionOk="0">
                  <a:moveTo>
                    <a:pt x="126" y="0"/>
                  </a:moveTo>
                  <a:lnTo>
                    <a:pt x="0" y="6731"/>
                  </a:lnTo>
                  <a:lnTo>
                    <a:pt x="2032" y="10413"/>
                  </a:lnTo>
                  <a:lnTo>
                    <a:pt x="189230" y="120396"/>
                  </a:lnTo>
                  <a:lnTo>
                    <a:pt x="192405" y="122427"/>
                  </a:lnTo>
                  <a:lnTo>
                    <a:pt x="196469" y="122427"/>
                  </a:lnTo>
                  <a:lnTo>
                    <a:pt x="199644" y="120396"/>
                  </a:lnTo>
                  <a:lnTo>
                    <a:pt x="304546" y="58674"/>
                  </a:lnTo>
                  <a:lnTo>
                    <a:pt x="306450" y="55118"/>
                  </a:lnTo>
                  <a:lnTo>
                    <a:pt x="306450" y="48641"/>
                  </a:lnTo>
                  <a:lnTo>
                    <a:pt x="194437" y="11468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9363456" y="2221991"/>
              <a:ext cx="222503" cy="253492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9664954" y="2030150"/>
              <a:ext cx="163830" cy="452120"/>
            </a:xfrm>
            <a:custGeom>
              <a:avLst/>
              <a:gdLst/>
              <a:ahLst/>
              <a:cxnLst/>
              <a:rect l="l" t="t" r="r" b="b"/>
              <a:pathLst>
                <a:path w="163829" h="452119" extrusionOk="0">
                  <a:moveTo>
                    <a:pt x="84722" y="415996"/>
                  </a:moveTo>
                  <a:lnTo>
                    <a:pt x="65024" y="415996"/>
                  </a:lnTo>
                  <a:lnTo>
                    <a:pt x="60549" y="422655"/>
                  </a:lnTo>
                  <a:lnTo>
                    <a:pt x="55514" y="428886"/>
                  </a:lnTo>
                  <a:lnTo>
                    <a:pt x="49932" y="434641"/>
                  </a:lnTo>
                  <a:lnTo>
                    <a:pt x="43815" y="439872"/>
                  </a:lnTo>
                  <a:lnTo>
                    <a:pt x="38862" y="444444"/>
                  </a:lnTo>
                  <a:lnTo>
                    <a:pt x="38862" y="448762"/>
                  </a:lnTo>
                  <a:lnTo>
                    <a:pt x="41655" y="450286"/>
                  </a:lnTo>
                  <a:lnTo>
                    <a:pt x="44450" y="451937"/>
                  </a:lnTo>
                  <a:lnTo>
                    <a:pt x="50038" y="450794"/>
                  </a:lnTo>
                  <a:lnTo>
                    <a:pt x="61975" y="442158"/>
                  </a:lnTo>
                  <a:lnTo>
                    <a:pt x="71532" y="433222"/>
                  </a:lnTo>
                  <a:lnTo>
                    <a:pt x="79946" y="423251"/>
                  </a:lnTo>
                  <a:lnTo>
                    <a:pt x="84722" y="415996"/>
                  </a:lnTo>
                  <a:close/>
                </a:path>
                <a:path w="163829" h="452119" extrusionOk="0">
                  <a:moveTo>
                    <a:pt x="90178" y="406217"/>
                  </a:moveTo>
                  <a:lnTo>
                    <a:pt x="50292" y="406217"/>
                  </a:lnTo>
                  <a:lnTo>
                    <a:pt x="46227" y="411932"/>
                  </a:lnTo>
                  <a:lnTo>
                    <a:pt x="41528" y="417139"/>
                  </a:lnTo>
                  <a:lnTo>
                    <a:pt x="26035" y="430347"/>
                  </a:lnTo>
                  <a:lnTo>
                    <a:pt x="21209" y="432633"/>
                  </a:lnTo>
                  <a:lnTo>
                    <a:pt x="16382" y="437332"/>
                  </a:lnTo>
                  <a:lnTo>
                    <a:pt x="15136" y="441005"/>
                  </a:lnTo>
                  <a:lnTo>
                    <a:pt x="17748" y="444142"/>
                  </a:lnTo>
                  <a:lnTo>
                    <a:pt x="22598" y="445779"/>
                  </a:lnTo>
                  <a:lnTo>
                    <a:pt x="28067" y="444952"/>
                  </a:lnTo>
                  <a:lnTo>
                    <a:pt x="65024" y="415996"/>
                  </a:lnTo>
                  <a:lnTo>
                    <a:pt x="84722" y="415996"/>
                  </a:lnTo>
                  <a:lnTo>
                    <a:pt x="87122" y="412351"/>
                  </a:lnTo>
                  <a:lnTo>
                    <a:pt x="90178" y="406217"/>
                  </a:lnTo>
                  <a:close/>
                </a:path>
                <a:path w="163829" h="452119" extrusionOk="0">
                  <a:moveTo>
                    <a:pt x="100015" y="383357"/>
                  </a:moveTo>
                  <a:lnTo>
                    <a:pt x="40640" y="383357"/>
                  </a:lnTo>
                  <a:lnTo>
                    <a:pt x="42925" y="383484"/>
                  </a:lnTo>
                  <a:lnTo>
                    <a:pt x="45085" y="383738"/>
                  </a:lnTo>
                  <a:lnTo>
                    <a:pt x="13860" y="411835"/>
                  </a:lnTo>
                  <a:lnTo>
                    <a:pt x="6857" y="415742"/>
                  </a:lnTo>
                  <a:lnTo>
                    <a:pt x="0" y="420822"/>
                  </a:lnTo>
                  <a:lnTo>
                    <a:pt x="4445" y="426156"/>
                  </a:lnTo>
                  <a:lnTo>
                    <a:pt x="8127" y="426156"/>
                  </a:lnTo>
                  <a:lnTo>
                    <a:pt x="15240" y="426283"/>
                  </a:lnTo>
                  <a:lnTo>
                    <a:pt x="22225" y="424378"/>
                  </a:lnTo>
                  <a:lnTo>
                    <a:pt x="28194" y="420695"/>
                  </a:lnTo>
                  <a:lnTo>
                    <a:pt x="33932" y="417433"/>
                  </a:lnTo>
                  <a:lnTo>
                    <a:pt x="39528" y="413932"/>
                  </a:lnTo>
                  <a:lnTo>
                    <a:pt x="44981" y="410194"/>
                  </a:lnTo>
                  <a:lnTo>
                    <a:pt x="50292" y="406217"/>
                  </a:lnTo>
                  <a:lnTo>
                    <a:pt x="90178" y="406217"/>
                  </a:lnTo>
                  <a:lnTo>
                    <a:pt x="92964" y="400629"/>
                  </a:lnTo>
                  <a:lnTo>
                    <a:pt x="97387" y="390088"/>
                  </a:lnTo>
                  <a:lnTo>
                    <a:pt x="100015" y="383357"/>
                  </a:lnTo>
                  <a:close/>
                </a:path>
                <a:path w="163829" h="452119" extrusionOk="0">
                  <a:moveTo>
                    <a:pt x="110849" y="0"/>
                  </a:moveTo>
                  <a:lnTo>
                    <a:pt x="100202" y="4897"/>
                  </a:lnTo>
                  <a:lnTo>
                    <a:pt x="92517" y="11930"/>
                  </a:lnTo>
                  <a:lnTo>
                    <a:pt x="86915" y="20581"/>
                  </a:lnTo>
                  <a:lnTo>
                    <a:pt x="84147" y="32186"/>
                  </a:lnTo>
                  <a:lnTo>
                    <a:pt x="84963" y="48077"/>
                  </a:lnTo>
                  <a:lnTo>
                    <a:pt x="89610" y="72270"/>
                  </a:lnTo>
                  <a:lnTo>
                    <a:pt x="96513" y="105116"/>
                  </a:lnTo>
                  <a:lnTo>
                    <a:pt x="103286" y="140374"/>
                  </a:lnTo>
                  <a:lnTo>
                    <a:pt x="108076" y="174569"/>
                  </a:lnTo>
                  <a:lnTo>
                    <a:pt x="108630" y="201239"/>
                  </a:lnTo>
                  <a:lnTo>
                    <a:pt x="106886" y="227814"/>
                  </a:lnTo>
                  <a:lnTo>
                    <a:pt x="96647" y="280106"/>
                  </a:lnTo>
                  <a:lnTo>
                    <a:pt x="80359" y="323222"/>
                  </a:lnTo>
                  <a:lnTo>
                    <a:pt x="54514" y="357925"/>
                  </a:lnTo>
                  <a:lnTo>
                    <a:pt x="42291" y="363418"/>
                  </a:lnTo>
                  <a:lnTo>
                    <a:pt x="35480" y="367016"/>
                  </a:lnTo>
                  <a:lnTo>
                    <a:pt x="28765" y="370768"/>
                  </a:lnTo>
                  <a:lnTo>
                    <a:pt x="22145" y="374687"/>
                  </a:lnTo>
                  <a:lnTo>
                    <a:pt x="15621" y="378785"/>
                  </a:lnTo>
                  <a:lnTo>
                    <a:pt x="7827" y="382861"/>
                  </a:lnTo>
                  <a:lnTo>
                    <a:pt x="8381" y="386278"/>
                  </a:lnTo>
                  <a:lnTo>
                    <a:pt x="9271" y="390977"/>
                  </a:lnTo>
                  <a:lnTo>
                    <a:pt x="18796" y="393771"/>
                  </a:lnTo>
                  <a:lnTo>
                    <a:pt x="36575" y="388183"/>
                  </a:lnTo>
                  <a:lnTo>
                    <a:pt x="40640" y="383357"/>
                  </a:lnTo>
                  <a:lnTo>
                    <a:pt x="100015" y="383357"/>
                  </a:lnTo>
                  <a:lnTo>
                    <a:pt x="100536" y="382023"/>
                  </a:lnTo>
                  <a:lnTo>
                    <a:pt x="103233" y="375483"/>
                  </a:lnTo>
                  <a:lnTo>
                    <a:pt x="106299" y="369514"/>
                  </a:lnTo>
                  <a:lnTo>
                    <a:pt x="118272" y="349428"/>
                  </a:lnTo>
                  <a:lnTo>
                    <a:pt x="129031" y="328652"/>
                  </a:lnTo>
                  <a:lnTo>
                    <a:pt x="146812" y="285313"/>
                  </a:lnTo>
                  <a:lnTo>
                    <a:pt x="159448" y="232497"/>
                  </a:lnTo>
                  <a:lnTo>
                    <a:pt x="163322" y="178252"/>
                  </a:lnTo>
                  <a:lnTo>
                    <a:pt x="160873" y="141571"/>
                  </a:lnTo>
                  <a:lnTo>
                    <a:pt x="149927" y="68970"/>
                  </a:lnTo>
                  <a:lnTo>
                    <a:pt x="132760" y="12826"/>
                  </a:lnTo>
                  <a:lnTo>
                    <a:pt x="122126" y="2198"/>
                  </a:lnTo>
                  <a:lnTo>
                    <a:pt x="110849" y="0"/>
                  </a:lnTo>
                  <a:close/>
                </a:path>
                <a:path w="163829" h="452119" extrusionOk="0">
                  <a:moveTo>
                    <a:pt x="7620" y="381579"/>
                  </a:moveTo>
                  <a:lnTo>
                    <a:pt x="7366" y="383103"/>
                  </a:lnTo>
                  <a:lnTo>
                    <a:pt x="7827" y="382861"/>
                  </a:lnTo>
                  <a:lnTo>
                    <a:pt x="7620" y="381579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9742932" y="2025395"/>
              <a:ext cx="91440" cy="12977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16"/>
          <p:cNvSpPr/>
          <p:nvPr/>
        </p:nvSpPr>
        <p:spPr>
          <a:xfrm>
            <a:off x="286511" y="140004"/>
            <a:ext cx="615695" cy="60926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0" name="Google Shape;830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415593" y="55937"/>
            <a:ext cx="2419587" cy="137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17" y="6600989"/>
            <a:ext cx="114141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11331575" algn="l"/>
              </a:tabLst>
            </a:pPr>
            <a:r>
              <a:rPr sz="800" b="1" spc="-5" dirty="0">
                <a:latin typeface="Arial"/>
                <a:cs typeface="Arial"/>
              </a:rPr>
              <a:t>Dokume</a:t>
            </a:r>
            <a:r>
              <a:rPr sz="800" b="1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 Rahasi</a:t>
            </a:r>
            <a:r>
              <a:rPr sz="800" b="1" dirty="0">
                <a:latin typeface="Arial"/>
                <a:cs typeface="Arial"/>
              </a:rPr>
              <a:t>a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 202</a:t>
            </a: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-</a:t>
            </a:r>
            <a:r>
              <a:rPr sz="800" b="1" spc="-5" dirty="0">
                <a:latin typeface="Arial"/>
                <a:cs typeface="Arial"/>
              </a:rPr>
              <a:t> Kemendikbudristek</a:t>
            </a:r>
            <a:r>
              <a:rPr sz="800" b="1" dirty="0">
                <a:latin typeface="Arial"/>
                <a:cs typeface="Arial"/>
              </a:rPr>
              <a:t>.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 MT"/>
                <a:cs typeface="Arial MT"/>
              </a:rPr>
              <a:t>Informas</a:t>
            </a:r>
            <a:r>
              <a:rPr sz="80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 in</a:t>
            </a:r>
            <a:r>
              <a:rPr sz="80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 bersifa</a:t>
            </a:r>
            <a:r>
              <a:rPr sz="80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 pribad</a:t>
            </a:r>
            <a:r>
              <a:rPr sz="80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 da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rahasia.</a:t>
            </a:r>
            <a:r>
              <a:rPr sz="800" spc="-5" dirty="0">
                <a:latin typeface="Arial MT"/>
                <a:cs typeface="Arial MT"/>
              </a:rPr>
              <a:t> Konte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 ap</a:t>
            </a:r>
            <a:r>
              <a:rPr sz="800" dirty="0">
                <a:latin typeface="Arial MT"/>
                <a:cs typeface="Arial MT"/>
              </a:rPr>
              <a:t>a</a:t>
            </a:r>
            <a:r>
              <a:rPr sz="800" spc="-5" dirty="0">
                <a:latin typeface="Arial MT"/>
                <a:cs typeface="Arial MT"/>
              </a:rPr>
              <a:t> pu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 hany</a:t>
            </a:r>
            <a:r>
              <a:rPr sz="800" dirty="0">
                <a:latin typeface="Arial MT"/>
                <a:cs typeface="Arial MT"/>
              </a:rPr>
              <a:t>a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milik</a:t>
            </a:r>
            <a:r>
              <a:rPr sz="800" spc="-5" dirty="0">
                <a:latin typeface="Arial MT"/>
                <a:cs typeface="Arial MT"/>
              </a:rPr>
              <a:t> Kemendikbudriste</a:t>
            </a:r>
            <a:r>
              <a:rPr sz="800" dirty="0">
                <a:latin typeface="Arial MT"/>
                <a:cs typeface="Arial MT"/>
              </a:rPr>
              <a:t>k	</a:t>
            </a:r>
            <a:r>
              <a:rPr sz="1875" spc="15" baseline="-4444" dirty="0">
                <a:latin typeface="Calibri"/>
                <a:cs typeface="Calibri"/>
              </a:rPr>
              <a:t>1</a:t>
            </a:r>
            <a:endParaRPr sz="1875" baseline="-4444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" y="6400949"/>
            <a:ext cx="12192000" cy="77470"/>
          </a:xfrm>
          <a:custGeom>
            <a:avLst/>
            <a:gdLst/>
            <a:ahLst/>
            <a:cxnLst/>
            <a:rect l="l" t="t" r="r" b="b"/>
            <a:pathLst>
              <a:path w="12192000" h="77470">
                <a:moveTo>
                  <a:pt x="12191999" y="77399"/>
                </a:moveTo>
                <a:lnTo>
                  <a:pt x="0" y="773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7399"/>
                </a:lnTo>
                <a:close/>
              </a:path>
            </a:pathLst>
          </a:custGeom>
          <a:solidFill>
            <a:srgbClr val="002C7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347" y="6544270"/>
              <a:ext cx="253226" cy="257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20700" y="5048162"/>
            <a:ext cx="5691505" cy="941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sz="2700" b="1" spc="-30" dirty="0">
                <a:solidFill>
                  <a:srgbClr val="002C77"/>
                </a:solidFill>
                <a:latin typeface="Tahoma"/>
                <a:cs typeface="Tahoma"/>
              </a:rPr>
              <a:t>Ma</a:t>
            </a:r>
            <a:r>
              <a:rPr sz="2700" b="1" spc="-35" dirty="0">
                <a:solidFill>
                  <a:srgbClr val="002C77"/>
                </a:solidFill>
                <a:latin typeface="Tahoma"/>
                <a:cs typeface="Tahoma"/>
              </a:rPr>
              <a:t>t</a:t>
            </a:r>
            <a:r>
              <a:rPr sz="2700" b="1" spc="-60" dirty="0">
                <a:solidFill>
                  <a:srgbClr val="002C77"/>
                </a:solidFill>
                <a:latin typeface="Tahoma"/>
                <a:cs typeface="Tahoma"/>
              </a:rPr>
              <a:t>er</a:t>
            </a:r>
            <a:r>
              <a:rPr sz="2700" b="1" spc="-35" dirty="0">
                <a:solidFill>
                  <a:srgbClr val="002C77"/>
                </a:solidFill>
                <a:latin typeface="Tahoma"/>
                <a:cs typeface="Tahoma"/>
              </a:rPr>
              <a:t>i</a:t>
            </a:r>
            <a:r>
              <a:rPr sz="2700" b="1" spc="-175" dirty="0">
                <a:solidFill>
                  <a:srgbClr val="002C77"/>
                </a:solidFill>
                <a:latin typeface="Tahoma"/>
                <a:cs typeface="Tahoma"/>
              </a:rPr>
              <a:t> </a:t>
            </a:r>
            <a:r>
              <a:rPr sz="2700" b="1" spc="-35" dirty="0">
                <a:solidFill>
                  <a:srgbClr val="002C77"/>
                </a:solidFill>
                <a:latin typeface="Tahoma"/>
                <a:cs typeface="Tahoma"/>
              </a:rPr>
              <a:t>da</a:t>
            </a:r>
            <a:r>
              <a:rPr sz="2700" b="1" spc="-30" dirty="0">
                <a:solidFill>
                  <a:srgbClr val="002C77"/>
                </a:solidFill>
                <a:latin typeface="Tahoma"/>
                <a:cs typeface="Tahoma"/>
              </a:rPr>
              <a:t>n</a:t>
            </a:r>
            <a:r>
              <a:rPr sz="2700" b="1" spc="-170" dirty="0">
                <a:solidFill>
                  <a:srgbClr val="002C77"/>
                </a:solidFill>
                <a:latin typeface="Tahoma"/>
                <a:cs typeface="Tahoma"/>
              </a:rPr>
              <a:t> </a:t>
            </a:r>
            <a:r>
              <a:rPr sz="2700" b="1" spc="-60" dirty="0" err="1">
                <a:solidFill>
                  <a:srgbClr val="002C77"/>
                </a:solidFill>
                <a:latin typeface="Tahoma"/>
                <a:cs typeface="Tahoma"/>
              </a:rPr>
              <a:t>P</a:t>
            </a:r>
            <a:r>
              <a:rPr sz="2700" b="1" spc="-40" dirty="0" err="1">
                <a:solidFill>
                  <a:srgbClr val="002C77"/>
                </a:solidFill>
                <a:latin typeface="Tahoma"/>
                <a:cs typeface="Tahoma"/>
              </a:rPr>
              <a:t>edoma</a:t>
            </a:r>
            <a:r>
              <a:rPr sz="2700" b="1" spc="-35" dirty="0" err="1">
                <a:solidFill>
                  <a:srgbClr val="002C77"/>
                </a:solidFill>
                <a:latin typeface="Tahoma"/>
                <a:cs typeface="Tahoma"/>
              </a:rPr>
              <a:t>n</a:t>
            </a:r>
            <a:r>
              <a:rPr sz="2700" b="1" spc="-175" dirty="0">
                <a:solidFill>
                  <a:srgbClr val="002C77"/>
                </a:solidFill>
                <a:latin typeface="Tahoma"/>
                <a:cs typeface="Tahoma"/>
              </a:rPr>
              <a:t> </a:t>
            </a:r>
            <a:r>
              <a:rPr sz="2700" b="1" spc="-65" dirty="0">
                <a:solidFill>
                  <a:srgbClr val="002C77"/>
                </a:solidFill>
                <a:latin typeface="Tahoma"/>
                <a:cs typeface="Tahoma"/>
              </a:rPr>
              <a:t>T</a:t>
            </a:r>
            <a:r>
              <a:rPr sz="2700" b="1" spc="5" dirty="0">
                <a:solidFill>
                  <a:srgbClr val="002C77"/>
                </a:solidFill>
                <a:latin typeface="Tahoma"/>
                <a:cs typeface="Tahoma"/>
              </a:rPr>
              <a:t>e</a:t>
            </a:r>
            <a:r>
              <a:rPr lang="en-US" sz="2700" b="1" spc="-145" dirty="0">
                <a:solidFill>
                  <a:srgbClr val="002C77"/>
                </a:solidFill>
                <a:latin typeface="Tahoma"/>
                <a:cs typeface="Tahoma"/>
              </a:rPr>
              <a:t>k</a:t>
            </a:r>
            <a:r>
              <a:rPr sz="2700" b="1" spc="-10" dirty="0">
                <a:solidFill>
                  <a:srgbClr val="002C77"/>
                </a:solidFill>
                <a:latin typeface="Tahoma"/>
                <a:cs typeface="Tahoma"/>
              </a:rPr>
              <a:t>nis  </a:t>
            </a:r>
            <a:r>
              <a:rPr sz="2700" b="1" spc="-60" dirty="0">
                <a:solidFill>
                  <a:srgbClr val="002C77"/>
                </a:solidFill>
                <a:latin typeface="Tahoma"/>
                <a:cs typeface="Tahoma"/>
              </a:rPr>
              <a:t>P</a:t>
            </a:r>
            <a:r>
              <a:rPr sz="2700" b="1" spc="-35" dirty="0">
                <a:solidFill>
                  <a:srgbClr val="002C77"/>
                </a:solidFill>
                <a:latin typeface="Tahoma"/>
                <a:cs typeface="Tahoma"/>
              </a:rPr>
              <a:t>enggunaan</a:t>
            </a:r>
            <a:r>
              <a:rPr sz="2700" b="1" spc="-175" dirty="0">
                <a:solidFill>
                  <a:srgbClr val="002C77"/>
                </a:solidFill>
                <a:latin typeface="Tahoma"/>
                <a:cs typeface="Tahoma"/>
              </a:rPr>
              <a:t> </a:t>
            </a:r>
            <a:r>
              <a:rPr sz="2700" b="1" spc="-85" dirty="0">
                <a:solidFill>
                  <a:srgbClr val="002C77"/>
                </a:solidFill>
                <a:latin typeface="Tahoma"/>
                <a:cs typeface="Tahoma"/>
              </a:rPr>
              <a:t>SISTE</a:t>
            </a:r>
            <a:r>
              <a:rPr sz="2700" b="1" spc="-95" dirty="0">
                <a:solidFill>
                  <a:srgbClr val="002C77"/>
                </a:solidFill>
                <a:latin typeface="Tahoma"/>
                <a:cs typeface="Tahoma"/>
              </a:rPr>
              <a:t>R</a:t>
            </a:r>
            <a:r>
              <a:rPr sz="2700" b="1" spc="-175" dirty="0">
                <a:solidFill>
                  <a:srgbClr val="002C77"/>
                </a:solidFill>
                <a:latin typeface="Tahoma"/>
                <a:cs typeface="Tahoma"/>
              </a:rPr>
              <a:t> </a:t>
            </a:r>
            <a:r>
              <a:rPr sz="2700" b="1" spc="-40" dirty="0">
                <a:solidFill>
                  <a:srgbClr val="002C77"/>
                </a:solidFill>
                <a:latin typeface="Tahoma"/>
                <a:cs typeface="Tahoma"/>
              </a:rPr>
              <a:t>L</a:t>
            </a:r>
            <a:r>
              <a:rPr sz="2700" b="1" spc="-90" dirty="0">
                <a:solidFill>
                  <a:srgbClr val="002C77"/>
                </a:solidFill>
                <a:latin typeface="Tahoma"/>
                <a:cs typeface="Tahoma"/>
              </a:rPr>
              <a:t>a</a:t>
            </a:r>
            <a:r>
              <a:rPr sz="2700" b="1" spc="-20" dirty="0">
                <a:solidFill>
                  <a:srgbClr val="002C77"/>
                </a:solidFill>
                <a:latin typeface="Tahoma"/>
                <a:cs typeface="Tahoma"/>
              </a:rPr>
              <a:t>y</a:t>
            </a:r>
            <a:r>
              <a:rPr sz="2700" b="1" spc="-55" dirty="0">
                <a:solidFill>
                  <a:srgbClr val="002C77"/>
                </a:solidFill>
                <a:latin typeface="Tahoma"/>
                <a:cs typeface="Tahoma"/>
              </a:rPr>
              <a:t>anan</a:t>
            </a:r>
            <a:r>
              <a:rPr sz="2700" b="1" spc="-170" dirty="0">
                <a:solidFill>
                  <a:srgbClr val="002C77"/>
                </a:solidFill>
                <a:latin typeface="Tahoma"/>
                <a:cs typeface="Tahoma"/>
              </a:rPr>
              <a:t> </a:t>
            </a:r>
            <a:r>
              <a:rPr sz="2700" b="1" spc="-65" dirty="0">
                <a:solidFill>
                  <a:srgbClr val="002C77"/>
                </a:solidFill>
                <a:latin typeface="Tahoma"/>
                <a:cs typeface="Tahoma"/>
              </a:rPr>
              <a:t>BKD</a:t>
            </a:r>
            <a:endParaRPr sz="2700" dirty="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475" y="2172649"/>
            <a:ext cx="5706849" cy="21372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17" y="6600989"/>
            <a:ext cx="1141412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11331575" algn="l"/>
              </a:tabLst>
            </a:pPr>
            <a:r>
              <a:rPr sz="800" b="1" spc="-5" dirty="0">
                <a:latin typeface="Arial"/>
                <a:cs typeface="Arial"/>
              </a:rPr>
              <a:t>Dokume</a:t>
            </a:r>
            <a:r>
              <a:rPr sz="800" b="1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 Rahasi</a:t>
            </a:r>
            <a:r>
              <a:rPr sz="800" b="1" dirty="0">
                <a:latin typeface="Arial"/>
                <a:cs typeface="Arial"/>
              </a:rPr>
              <a:t>a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 202</a:t>
            </a: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-</a:t>
            </a:r>
            <a:r>
              <a:rPr sz="800" b="1" spc="-5" dirty="0">
                <a:latin typeface="Arial"/>
                <a:cs typeface="Arial"/>
              </a:rPr>
              <a:t> Kemendikbudristek</a:t>
            </a:r>
            <a:r>
              <a:rPr sz="800" b="1" dirty="0">
                <a:latin typeface="Arial"/>
                <a:cs typeface="Arial"/>
              </a:rPr>
              <a:t>.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 MT"/>
                <a:cs typeface="Arial MT"/>
              </a:rPr>
              <a:t>Informas</a:t>
            </a:r>
            <a:r>
              <a:rPr sz="80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 in</a:t>
            </a:r>
            <a:r>
              <a:rPr sz="80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 bersifa</a:t>
            </a:r>
            <a:r>
              <a:rPr sz="80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 pribad</a:t>
            </a:r>
            <a:r>
              <a:rPr sz="80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 da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rahasia.</a:t>
            </a:r>
            <a:r>
              <a:rPr sz="800" spc="-5" dirty="0">
                <a:latin typeface="Arial MT"/>
                <a:cs typeface="Arial MT"/>
              </a:rPr>
              <a:t> Konte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 ap</a:t>
            </a:r>
            <a:r>
              <a:rPr sz="800" dirty="0">
                <a:latin typeface="Arial MT"/>
                <a:cs typeface="Arial MT"/>
              </a:rPr>
              <a:t>a</a:t>
            </a:r>
            <a:r>
              <a:rPr sz="800" spc="-5" dirty="0">
                <a:latin typeface="Arial MT"/>
                <a:cs typeface="Arial MT"/>
              </a:rPr>
              <a:t> pu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 hany</a:t>
            </a:r>
            <a:r>
              <a:rPr sz="800" dirty="0">
                <a:latin typeface="Arial MT"/>
                <a:cs typeface="Arial MT"/>
              </a:rPr>
              <a:t>a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milik</a:t>
            </a:r>
            <a:r>
              <a:rPr sz="800" spc="-5" dirty="0">
                <a:latin typeface="Arial MT"/>
                <a:cs typeface="Arial MT"/>
              </a:rPr>
              <a:t> Kemendikbudriste</a:t>
            </a:r>
            <a:r>
              <a:rPr sz="800" dirty="0">
                <a:latin typeface="Arial MT"/>
                <a:cs typeface="Arial MT"/>
              </a:rPr>
              <a:t>k	</a:t>
            </a:r>
            <a:r>
              <a:rPr sz="1875" spc="15" baseline="-4444" dirty="0">
                <a:latin typeface="Calibri"/>
                <a:cs typeface="Calibri"/>
              </a:rPr>
              <a:t>9</a:t>
            </a:r>
            <a:endParaRPr sz="1875" baseline="-4444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" y="6400949"/>
            <a:ext cx="8642350" cy="77470"/>
          </a:xfrm>
          <a:custGeom>
            <a:avLst/>
            <a:gdLst/>
            <a:ahLst/>
            <a:cxnLst/>
            <a:rect l="l" t="t" r="r" b="b"/>
            <a:pathLst>
              <a:path w="8642350" h="77470">
                <a:moveTo>
                  <a:pt x="0" y="77399"/>
                </a:moveTo>
                <a:lnTo>
                  <a:pt x="8641749" y="77399"/>
                </a:lnTo>
                <a:lnTo>
                  <a:pt x="8641749" y="0"/>
                </a:lnTo>
                <a:lnTo>
                  <a:pt x="0" y="0"/>
                </a:lnTo>
                <a:lnTo>
                  <a:pt x="0" y="77399"/>
                </a:lnTo>
                <a:close/>
              </a:path>
            </a:pathLst>
          </a:custGeom>
          <a:solidFill>
            <a:srgbClr val="002C7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347" y="6544270"/>
              <a:ext cx="253226" cy="257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67069" y="241731"/>
              <a:ext cx="6225540" cy="6616700"/>
            </a:xfrm>
            <a:custGeom>
              <a:avLst/>
              <a:gdLst/>
              <a:ahLst/>
              <a:cxnLst/>
              <a:rect l="l" t="t" r="r" b="b"/>
              <a:pathLst>
                <a:path w="6225540" h="6616700">
                  <a:moveTo>
                    <a:pt x="6224930" y="998943"/>
                  </a:moveTo>
                  <a:lnTo>
                    <a:pt x="3702596" y="998943"/>
                  </a:lnTo>
                  <a:lnTo>
                    <a:pt x="3702596" y="0"/>
                  </a:lnTo>
                  <a:lnTo>
                    <a:pt x="0" y="0"/>
                  </a:lnTo>
                  <a:lnTo>
                    <a:pt x="0" y="6054306"/>
                  </a:lnTo>
                  <a:lnTo>
                    <a:pt x="2674721" y="6054306"/>
                  </a:lnTo>
                  <a:lnTo>
                    <a:pt x="2674721" y="6616154"/>
                  </a:lnTo>
                  <a:lnTo>
                    <a:pt x="6224930" y="6616154"/>
                  </a:lnTo>
                  <a:lnTo>
                    <a:pt x="6224930" y="998943"/>
                  </a:lnTo>
                  <a:close/>
                </a:path>
              </a:pathLst>
            </a:custGeom>
            <a:solidFill>
              <a:srgbClr val="DEE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5738" y="2193000"/>
              <a:ext cx="7319525" cy="1868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00" y="4543150"/>
              <a:ext cx="5596499" cy="21186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68174" y="4687375"/>
            <a:ext cx="3262629" cy="430530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78105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615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SINKRONISAS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 D</a:t>
            </a:r>
            <a:r>
              <a:rPr sz="1500" b="1" spc="-114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00" b="1" spc="-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OM</a:t>
            </a:r>
            <a:r>
              <a:rPr sz="1500" b="1" spc="-11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TIS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1937" y="5242890"/>
            <a:ext cx="3089275" cy="13398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370"/>
              </a:spcBef>
              <a:buChar char="●"/>
              <a:tabLst>
                <a:tab pos="212725" algn="l"/>
              </a:tabLst>
            </a:pPr>
            <a:r>
              <a:rPr sz="1500" spc="-5" dirty="0">
                <a:latin typeface="Arial MT"/>
                <a:cs typeface="Arial MT"/>
              </a:rPr>
              <a:t>Pembaruan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data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yang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terintegrasi</a:t>
            </a:r>
            <a:endParaRPr sz="1500">
              <a:latin typeface="Arial MT"/>
              <a:cs typeface="Arial MT"/>
            </a:endParaRPr>
          </a:p>
          <a:p>
            <a:pPr marL="212090" marR="183515" indent="-200025">
              <a:lnSpc>
                <a:spcPct val="114999"/>
              </a:lnSpc>
              <a:buChar char="●"/>
              <a:tabLst>
                <a:tab pos="212725" algn="l"/>
              </a:tabLst>
            </a:pPr>
            <a:r>
              <a:rPr sz="1500" spc="-5" dirty="0">
                <a:latin typeface="Arial MT"/>
                <a:cs typeface="Arial MT"/>
              </a:rPr>
              <a:t>Data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otomatis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tersimpan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secara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langsung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di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pusat</a:t>
            </a:r>
            <a:endParaRPr sz="1500">
              <a:latin typeface="Arial MT"/>
              <a:cs typeface="Arial MT"/>
            </a:endParaRPr>
          </a:p>
          <a:p>
            <a:pPr marL="212090" marR="204470" indent="-200025">
              <a:lnSpc>
                <a:spcPct val="114999"/>
              </a:lnSpc>
              <a:buChar char="●"/>
              <a:tabLst>
                <a:tab pos="212725" algn="l"/>
              </a:tabLst>
            </a:pPr>
            <a:r>
              <a:rPr sz="1500" spc="-5" dirty="0">
                <a:latin typeface="Arial MT"/>
                <a:cs typeface="Arial MT"/>
              </a:rPr>
              <a:t>Pembaruan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aplikasi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yang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dapat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dilakukan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secara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otomatis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22262" y="2325162"/>
            <a:ext cx="2976245" cy="394335"/>
          </a:xfrm>
          <a:custGeom>
            <a:avLst/>
            <a:gdLst/>
            <a:ahLst/>
            <a:cxnLst/>
            <a:rect l="l" t="t" r="r" b="b"/>
            <a:pathLst>
              <a:path w="2976245" h="394335">
                <a:moveTo>
                  <a:pt x="2975700" y="394199"/>
                </a:moveTo>
                <a:lnTo>
                  <a:pt x="0" y="394199"/>
                </a:lnTo>
                <a:lnTo>
                  <a:pt x="0" y="0"/>
                </a:lnTo>
                <a:lnTo>
                  <a:pt x="2975700" y="0"/>
                </a:lnTo>
                <a:lnTo>
                  <a:pt x="2975700" y="3941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53956" y="2390568"/>
            <a:ext cx="4748530" cy="1506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7275">
              <a:lnSpc>
                <a:spcPct val="100000"/>
              </a:lnSpc>
              <a:spcBef>
                <a:spcPts val="100"/>
              </a:spcBef>
            </a:pP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sz="15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SENTRAL</a:t>
            </a:r>
            <a:endParaRPr sz="150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1460"/>
              </a:spcBef>
              <a:buChar char="●"/>
              <a:tabLst>
                <a:tab pos="215900" algn="l"/>
              </a:tabLst>
            </a:pPr>
            <a:r>
              <a:rPr sz="1400" spc="-5" dirty="0">
                <a:latin typeface="Arial MT"/>
                <a:cs typeface="Arial MT"/>
              </a:rPr>
              <a:t>SISTER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&amp;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Pusat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kini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dapat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diakses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satu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platform</a:t>
            </a:r>
            <a:endParaRPr sz="1400">
              <a:latin typeface="Arial MT"/>
              <a:cs typeface="Arial MT"/>
            </a:endParaRPr>
          </a:p>
          <a:p>
            <a:pPr marL="215265" marR="160655" indent="-203200">
              <a:lnSpc>
                <a:spcPct val="100000"/>
              </a:lnSpc>
              <a:buChar char="●"/>
              <a:tabLst>
                <a:tab pos="215900" algn="l"/>
              </a:tabLst>
            </a:pPr>
            <a:r>
              <a:rPr sz="1400" spc="-5" dirty="0">
                <a:latin typeface="Arial MT"/>
                <a:cs typeface="Arial MT"/>
              </a:rPr>
              <a:t>Satu platform pusat untuk </a:t>
            </a:r>
            <a:r>
              <a:rPr sz="1400" dirty="0">
                <a:latin typeface="Arial MT"/>
                <a:cs typeface="Arial MT"/>
              </a:rPr>
              <a:t>melakukan </a:t>
            </a:r>
            <a:r>
              <a:rPr sz="1400" spc="-5" dirty="0">
                <a:latin typeface="Arial MT"/>
                <a:cs typeface="Arial MT"/>
              </a:rPr>
              <a:t>berbagai aktivitas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administratif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dosen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(Layanan</a:t>
            </a:r>
            <a:r>
              <a:rPr sz="1400" spc="-5" dirty="0">
                <a:latin typeface="Arial MT"/>
                <a:cs typeface="Arial MT"/>
              </a:rPr>
              <a:t> Dosen)</a:t>
            </a:r>
            <a:endParaRPr sz="1400">
              <a:latin typeface="Arial MT"/>
              <a:cs typeface="Arial MT"/>
            </a:endParaRPr>
          </a:p>
          <a:p>
            <a:pPr marL="215265" marR="5080" indent="-203200">
              <a:lnSpc>
                <a:spcPct val="100000"/>
              </a:lnSpc>
              <a:buChar char="●"/>
              <a:tabLst>
                <a:tab pos="215900" algn="l"/>
              </a:tabLst>
            </a:pPr>
            <a:r>
              <a:rPr sz="1400" spc="-5" dirty="0">
                <a:latin typeface="Arial MT"/>
                <a:cs typeface="Arial MT"/>
              </a:rPr>
              <a:t>Pemerataan </a:t>
            </a:r>
            <a:r>
              <a:rPr sz="1400" dirty="0">
                <a:latin typeface="Arial MT"/>
                <a:cs typeface="Arial MT"/>
              </a:rPr>
              <a:t>kualitas </a:t>
            </a:r>
            <a:r>
              <a:rPr sz="1400" spc="-5" dirty="0">
                <a:latin typeface="Arial MT"/>
                <a:cs typeface="Arial MT"/>
              </a:rPr>
              <a:t>platform administratif untuk dosen di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berbagai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seluruh</a:t>
            </a:r>
            <a:r>
              <a:rPr sz="1400" spc="-5" dirty="0">
                <a:latin typeface="Arial MT"/>
                <a:cs typeface="Arial MT"/>
              </a:rPr>
              <a:t> Indonesia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26225" y="4543150"/>
            <a:ext cx="5412874" cy="21186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768425" y="4705524"/>
            <a:ext cx="3754120" cy="394335"/>
          </a:xfrm>
          <a:prstGeom prst="rect">
            <a:avLst/>
          </a:prstGeom>
          <a:solidFill>
            <a:srgbClr val="1155CC"/>
          </a:solidFill>
        </p:spPr>
        <p:txBody>
          <a:bodyPr vert="horz" wrap="square" lIns="0" tIns="7810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615"/>
              </a:spcBef>
            </a:pP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PENINGKATAN</a:t>
            </a:r>
            <a:r>
              <a:rPr sz="15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KEANDALAN</a:t>
            </a:r>
            <a:r>
              <a:rPr sz="15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SISTEM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57450" y="5183280"/>
            <a:ext cx="291147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 MT"/>
                <a:cs typeface="Arial MT"/>
              </a:rPr>
              <a:t>Pembaruan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arsitektur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sistem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yang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mengurangi kelambatan </a:t>
            </a:r>
            <a:r>
              <a:rPr sz="1500" spc="-5" dirty="0">
                <a:latin typeface="Arial MT"/>
                <a:cs typeface="Arial MT"/>
              </a:rPr>
              <a:t>dan </a:t>
            </a:r>
            <a:r>
              <a:rPr sz="1500" dirty="0">
                <a:latin typeface="Arial MT"/>
                <a:cs typeface="Arial MT"/>
              </a:rPr>
              <a:t> meningkatkan </a:t>
            </a:r>
            <a:r>
              <a:rPr sz="1500" spc="-5" dirty="0">
                <a:latin typeface="Arial MT"/>
                <a:cs typeface="Arial MT"/>
              </a:rPr>
              <a:t>proses integrasi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data untuk </a:t>
            </a:r>
            <a:r>
              <a:rPr sz="1500" dirty="0">
                <a:latin typeface="Arial MT"/>
                <a:cs typeface="Arial MT"/>
              </a:rPr>
              <a:t>kenyamanan </a:t>
            </a:r>
            <a:r>
              <a:rPr sz="1500" spc="-5" dirty="0">
                <a:latin typeface="Arial MT"/>
                <a:cs typeface="Arial MT"/>
              </a:rPr>
              <a:t>para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pengguna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16991" y="1167803"/>
            <a:ext cx="24599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200" dirty="0">
                <a:solidFill>
                  <a:srgbClr val="FF8C00"/>
                </a:solidFill>
                <a:latin typeface="Trebuchet MS"/>
                <a:cs typeface="Trebuchet MS"/>
              </a:rPr>
              <a:t>SI</a:t>
            </a:r>
            <a:r>
              <a:rPr sz="1900" b="1" spc="245" dirty="0">
                <a:solidFill>
                  <a:srgbClr val="FF8C00"/>
                </a:solidFill>
                <a:latin typeface="Trebuchet MS"/>
                <a:cs typeface="Trebuchet MS"/>
              </a:rPr>
              <a:t>S</a:t>
            </a:r>
            <a:r>
              <a:rPr sz="1900" b="1" spc="105" dirty="0">
                <a:solidFill>
                  <a:srgbClr val="FF8C00"/>
                </a:solidFill>
                <a:latin typeface="Trebuchet MS"/>
                <a:cs typeface="Trebuchet MS"/>
              </a:rPr>
              <a:t>TER</a:t>
            </a:r>
            <a:r>
              <a:rPr sz="1900" b="1" spc="-170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900" b="1" spc="-55" dirty="0">
                <a:solidFill>
                  <a:srgbClr val="FF8C00"/>
                </a:solidFill>
                <a:latin typeface="Trebuchet MS"/>
                <a:cs typeface="Trebuchet MS"/>
              </a:rPr>
              <a:t>(</a:t>
            </a:r>
            <a:r>
              <a:rPr sz="1900" b="1" spc="85" dirty="0">
                <a:solidFill>
                  <a:srgbClr val="FF8C00"/>
                </a:solidFill>
                <a:latin typeface="Trebuchet MS"/>
                <a:cs typeface="Trebuchet MS"/>
              </a:rPr>
              <a:t>v</a:t>
            </a:r>
            <a:r>
              <a:rPr sz="1900" b="1" spc="70" dirty="0">
                <a:solidFill>
                  <a:srgbClr val="FF8C00"/>
                </a:solidFill>
                <a:latin typeface="Trebuchet MS"/>
                <a:cs typeface="Trebuchet MS"/>
              </a:rPr>
              <a:t>ersi</a:t>
            </a:r>
            <a:r>
              <a:rPr sz="1900" b="1" spc="-170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900" b="1" spc="7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78555" y="1500797"/>
            <a:ext cx="75406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90" dirty="0">
                <a:solidFill>
                  <a:srgbClr val="1235CD"/>
                </a:solidFill>
                <a:latin typeface="Trebuchet MS"/>
                <a:cs typeface="Trebuchet MS"/>
              </a:rPr>
              <a:t>Platform</a:t>
            </a:r>
            <a:r>
              <a:rPr sz="1900" b="1" spc="-170" dirty="0">
                <a:solidFill>
                  <a:srgbClr val="1235CD"/>
                </a:solidFill>
                <a:latin typeface="Trebuchet MS"/>
                <a:cs typeface="Trebuchet MS"/>
              </a:rPr>
              <a:t> </a:t>
            </a:r>
            <a:r>
              <a:rPr sz="1900" b="1" spc="95" dirty="0">
                <a:solidFill>
                  <a:srgbClr val="1235CD"/>
                </a:solidFill>
                <a:latin typeface="Trebuchet MS"/>
                <a:cs typeface="Trebuchet MS"/>
              </a:rPr>
              <a:t>Sentral</a:t>
            </a:r>
            <a:r>
              <a:rPr sz="1900" b="1" spc="-165" dirty="0">
                <a:solidFill>
                  <a:srgbClr val="1235CD"/>
                </a:solidFill>
                <a:latin typeface="Trebuchet MS"/>
                <a:cs typeface="Trebuchet MS"/>
              </a:rPr>
              <a:t> </a:t>
            </a:r>
            <a:r>
              <a:rPr sz="1900" b="1" spc="95" dirty="0">
                <a:solidFill>
                  <a:srgbClr val="1235CD"/>
                </a:solidFill>
                <a:latin typeface="Trebuchet MS"/>
                <a:cs typeface="Trebuchet MS"/>
              </a:rPr>
              <a:t>untuk</a:t>
            </a:r>
            <a:r>
              <a:rPr sz="1900" b="1" spc="-170" dirty="0">
                <a:solidFill>
                  <a:srgbClr val="1235CD"/>
                </a:solidFill>
                <a:latin typeface="Trebuchet MS"/>
                <a:cs typeface="Trebuchet MS"/>
              </a:rPr>
              <a:t> </a:t>
            </a:r>
            <a:r>
              <a:rPr sz="1900" b="1" spc="90" dirty="0">
                <a:solidFill>
                  <a:srgbClr val="1235CD"/>
                </a:solidFill>
                <a:latin typeface="Trebuchet MS"/>
                <a:cs typeface="Trebuchet MS"/>
              </a:rPr>
              <a:t>Layanan</a:t>
            </a:r>
            <a:r>
              <a:rPr sz="1900" b="1" spc="-165" dirty="0">
                <a:solidFill>
                  <a:srgbClr val="1235CD"/>
                </a:solidFill>
                <a:latin typeface="Trebuchet MS"/>
                <a:cs typeface="Trebuchet MS"/>
              </a:rPr>
              <a:t> </a:t>
            </a:r>
            <a:r>
              <a:rPr sz="1900" b="1" spc="114" dirty="0">
                <a:solidFill>
                  <a:srgbClr val="1235CD"/>
                </a:solidFill>
                <a:latin typeface="Trebuchet MS"/>
                <a:cs typeface="Trebuchet MS"/>
              </a:rPr>
              <a:t>Dosen</a:t>
            </a:r>
            <a:r>
              <a:rPr sz="1900" b="1" spc="-215" dirty="0">
                <a:solidFill>
                  <a:srgbClr val="1235CD"/>
                </a:solidFill>
                <a:latin typeface="Trebuchet MS"/>
                <a:cs typeface="Trebuchet MS"/>
              </a:rPr>
              <a:t> </a:t>
            </a:r>
            <a:r>
              <a:rPr sz="1900" b="1" spc="130" dirty="0">
                <a:solidFill>
                  <a:srgbClr val="1235CD"/>
                </a:solidFill>
                <a:latin typeface="Trebuchet MS"/>
                <a:cs typeface="Trebuchet MS"/>
              </a:rPr>
              <a:t>yang</a:t>
            </a:r>
            <a:r>
              <a:rPr sz="1900" b="1" spc="-165" dirty="0">
                <a:solidFill>
                  <a:srgbClr val="1235CD"/>
                </a:solidFill>
                <a:latin typeface="Trebuchet MS"/>
                <a:cs typeface="Trebuchet MS"/>
              </a:rPr>
              <a:t> </a:t>
            </a:r>
            <a:r>
              <a:rPr sz="1900" b="1" spc="55" dirty="0">
                <a:solidFill>
                  <a:srgbClr val="1235CD"/>
                </a:solidFill>
                <a:latin typeface="Trebuchet MS"/>
                <a:cs typeface="Trebuchet MS"/>
              </a:rPr>
              <a:t>Lebih</a:t>
            </a:r>
            <a:r>
              <a:rPr sz="1900" b="1" spc="-204" dirty="0">
                <a:solidFill>
                  <a:srgbClr val="1235CD"/>
                </a:solidFill>
                <a:latin typeface="Trebuchet MS"/>
                <a:cs typeface="Trebuchet MS"/>
              </a:rPr>
              <a:t> </a:t>
            </a:r>
            <a:r>
              <a:rPr sz="1900" b="1" spc="65" dirty="0">
                <a:solidFill>
                  <a:srgbClr val="1235CD"/>
                </a:solidFill>
                <a:latin typeface="Trebuchet MS"/>
                <a:cs typeface="Trebuchet MS"/>
              </a:rPr>
              <a:t>Terintegrasi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17" y="6600989"/>
            <a:ext cx="1141349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11249660" algn="l"/>
              </a:tabLst>
            </a:pPr>
            <a:r>
              <a:rPr sz="800" b="1" spc="-5" dirty="0">
                <a:latin typeface="Arial"/>
                <a:cs typeface="Arial"/>
              </a:rPr>
              <a:t>Dokume</a:t>
            </a:r>
            <a:r>
              <a:rPr sz="800" b="1" dirty="0">
                <a:latin typeface="Arial"/>
                <a:cs typeface="Arial"/>
              </a:rPr>
              <a:t>n</a:t>
            </a:r>
            <a:r>
              <a:rPr sz="800" b="1" spc="-5" dirty="0">
                <a:latin typeface="Arial"/>
                <a:cs typeface="Arial"/>
              </a:rPr>
              <a:t> Rahasi</a:t>
            </a:r>
            <a:r>
              <a:rPr sz="800" b="1" dirty="0">
                <a:latin typeface="Arial"/>
                <a:cs typeface="Arial"/>
              </a:rPr>
              <a:t>a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I</a:t>
            </a:r>
            <a:r>
              <a:rPr sz="800" b="1" spc="-5" dirty="0">
                <a:latin typeface="Arial"/>
                <a:cs typeface="Arial"/>
              </a:rPr>
              <a:t> 202</a:t>
            </a:r>
            <a:r>
              <a:rPr sz="800" b="1" dirty="0">
                <a:latin typeface="Arial"/>
                <a:cs typeface="Arial"/>
              </a:rPr>
              <a:t>3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-</a:t>
            </a:r>
            <a:r>
              <a:rPr sz="800" b="1" spc="-5" dirty="0">
                <a:latin typeface="Arial"/>
                <a:cs typeface="Arial"/>
              </a:rPr>
              <a:t> Kemendikbudristek</a:t>
            </a:r>
            <a:r>
              <a:rPr sz="800" b="1" dirty="0">
                <a:latin typeface="Arial"/>
                <a:cs typeface="Arial"/>
              </a:rPr>
              <a:t>.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 MT"/>
                <a:cs typeface="Arial MT"/>
              </a:rPr>
              <a:t>Informas</a:t>
            </a:r>
            <a:r>
              <a:rPr sz="80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 in</a:t>
            </a:r>
            <a:r>
              <a:rPr sz="80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 bersifa</a:t>
            </a:r>
            <a:r>
              <a:rPr sz="800" dirty="0">
                <a:latin typeface="Arial MT"/>
                <a:cs typeface="Arial MT"/>
              </a:rPr>
              <a:t>t</a:t>
            </a:r>
            <a:r>
              <a:rPr sz="800" spc="-5" dirty="0">
                <a:latin typeface="Arial MT"/>
                <a:cs typeface="Arial MT"/>
              </a:rPr>
              <a:t> pribad</a:t>
            </a:r>
            <a:r>
              <a:rPr sz="800" dirty="0">
                <a:latin typeface="Arial MT"/>
                <a:cs typeface="Arial MT"/>
              </a:rPr>
              <a:t>i</a:t>
            </a:r>
            <a:r>
              <a:rPr sz="800" spc="-5" dirty="0">
                <a:latin typeface="Arial MT"/>
                <a:cs typeface="Arial MT"/>
              </a:rPr>
              <a:t> da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rahasia.</a:t>
            </a:r>
            <a:r>
              <a:rPr sz="800" spc="-5" dirty="0">
                <a:latin typeface="Arial MT"/>
                <a:cs typeface="Arial MT"/>
              </a:rPr>
              <a:t> Konte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 ap</a:t>
            </a:r>
            <a:r>
              <a:rPr sz="800" dirty="0">
                <a:latin typeface="Arial MT"/>
                <a:cs typeface="Arial MT"/>
              </a:rPr>
              <a:t>a</a:t>
            </a:r>
            <a:r>
              <a:rPr sz="800" spc="-5" dirty="0">
                <a:latin typeface="Arial MT"/>
                <a:cs typeface="Arial MT"/>
              </a:rPr>
              <a:t> pu</a:t>
            </a:r>
            <a:r>
              <a:rPr sz="800" dirty="0">
                <a:latin typeface="Arial MT"/>
                <a:cs typeface="Arial MT"/>
              </a:rPr>
              <a:t>n</a:t>
            </a:r>
            <a:r>
              <a:rPr sz="800" spc="-5" dirty="0">
                <a:latin typeface="Arial MT"/>
                <a:cs typeface="Arial MT"/>
              </a:rPr>
              <a:t> hany</a:t>
            </a:r>
            <a:r>
              <a:rPr sz="800" dirty="0">
                <a:latin typeface="Arial MT"/>
                <a:cs typeface="Arial MT"/>
              </a:rPr>
              <a:t>a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milik</a:t>
            </a:r>
            <a:r>
              <a:rPr sz="800" spc="-5" dirty="0">
                <a:latin typeface="Arial MT"/>
                <a:cs typeface="Arial MT"/>
              </a:rPr>
              <a:t> Kemendikbudriste</a:t>
            </a:r>
            <a:r>
              <a:rPr sz="800" dirty="0">
                <a:latin typeface="Arial MT"/>
                <a:cs typeface="Arial MT"/>
              </a:rPr>
              <a:t>k	</a:t>
            </a:r>
            <a:r>
              <a:rPr sz="1875" spc="7" baseline="-4444" dirty="0">
                <a:latin typeface="Calibri"/>
                <a:cs typeface="Calibri"/>
              </a:rPr>
              <a:t>10</a:t>
            </a:r>
            <a:endParaRPr sz="1875" baseline="-4444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" y="6400949"/>
            <a:ext cx="8642350" cy="77470"/>
          </a:xfrm>
          <a:custGeom>
            <a:avLst/>
            <a:gdLst/>
            <a:ahLst/>
            <a:cxnLst/>
            <a:rect l="l" t="t" r="r" b="b"/>
            <a:pathLst>
              <a:path w="8642350" h="77470">
                <a:moveTo>
                  <a:pt x="0" y="77399"/>
                </a:moveTo>
                <a:lnTo>
                  <a:pt x="8641749" y="77399"/>
                </a:lnTo>
                <a:lnTo>
                  <a:pt x="8641749" y="0"/>
                </a:lnTo>
                <a:lnTo>
                  <a:pt x="0" y="0"/>
                </a:lnTo>
                <a:lnTo>
                  <a:pt x="0" y="77399"/>
                </a:lnTo>
                <a:close/>
              </a:path>
            </a:pathLst>
          </a:custGeom>
          <a:solidFill>
            <a:srgbClr val="002C7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347" y="6544270"/>
              <a:ext cx="253226" cy="257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67069" y="241731"/>
              <a:ext cx="6225540" cy="6616700"/>
            </a:xfrm>
            <a:custGeom>
              <a:avLst/>
              <a:gdLst/>
              <a:ahLst/>
              <a:cxnLst/>
              <a:rect l="l" t="t" r="r" b="b"/>
              <a:pathLst>
                <a:path w="6225540" h="6616700">
                  <a:moveTo>
                    <a:pt x="6224930" y="998943"/>
                  </a:moveTo>
                  <a:lnTo>
                    <a:pt x="3702596" y="998943"/>
                  </a:lnTo>
                  <a:lnTo>
                    <a:pt x="3702596" y="0"/>
                  </a:lnTo>
                  <a:lnTo>
                    <a:pt x="0" y="0"/>
                  </a:lnTo>
                  <a:lnTo>
                    <a:pt x="0" y="6054306"/>
                  </a:lnTo>
                  <a:lnTo>
                    <a:pt x="2674721" y="6054306"/>
                  </a:lnTo>
                  <a:lnTo>
                    <a:pt x="2674721" y="6616154"/>
                  </a:lnTo>
                  <a:lnTo>
                    <a:pt x="6224930" y="6616154"/>
                  </a:lnTo>
                  <a:lnTo>
                    <a:pt x="6224930" y="998943"/>
                  </a:lnTo>
                  <a:close/>
                </a:path>
              </a:pathLst>
            </a:custGeom>
            <a:solidFill>
              <a:srgbClr val="DEE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7883" y="1459079"/>
            <a:ext cx="539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25" dirty="0">
                <a:solidFill>
                  <a:srgbClr val="000000"/>
                </a:solidFill>
                <a:latin typeface="Trebuchet MS"/>
                <a:cs typeface="Trebuchet MS"/>
              </a:rPr>
              <a:t>Gamba</a:t>
            </a:r>
            <a:r>
              <a:rPr sz="2400" b="1" spc="60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400" b="1" spc="130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2400" b="1" spc="-2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00" b="1" spc="125" dirty="0">
                <a:solidFill>
                  <a:srgbClr val="000000"/>
                </a:solidFill>
                <a:latin typeface="Trebuchet MS"/>
                <a:cs typeface="Trebuchet MS"/>
              </a:rPr>
              <a:t>Umum</a:t>
            </a:r>
            <a:r>
              <a:rPr sz="2400" b="1" spc="-2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2400" b="1" spc="105" dirty="0">
                <a:solidFill>
                  <a:srgbClr val="000000"/>
                </a:solidFill>
                <a:latin typeface="Trebuchet MS"/>
                <a:cs typeface="Trebuchet MS"/>
              </a:rPr>
              <a:t>ort</a:t>
            </a:r>
            <a:r>
              <a:rPr sz="2400" b="1" spc="114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2400" b="1" spc="160" dirty="0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sz="2400" b="1" spc="40" dirty="0">
                <a:solidFill>
                  <a:srgbClr val="000000"/>
                </a:solidFill>
                <a:latin typeface="Trebuchet MS"/>
                <a:cs typeface="Trebuchet MS"/>
              </a:rPr>
              <a:t>olio</a:t>
            </a:r>
            <a:r>
              <a:rPr sz="2400" b="1" spc="-2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400" b="1" spc="250" dirty="0">
                <a:solidFill>
                  <a:srgbClr val="000000"/>
                </a:solidFill>
                <a:latin typeface="Trebuchet MS"/>
                <a:cs typeface="Trebuchet MS"/>
              </a:rPr>
              <a:t>SI</a:t>
            </a:r>
            <a:r>
              <a:rPr sz="2400" b="1" spc="310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2400" b="1" spc="130" dirty="0">
                <a:solidFill>
                  <a:srgbClr val="000000"/>
                </a:solidFill>
                <a:latin typeface="Trebuchet MS"/>
                <a:cs typeface="Trebuchet MS"/>
              </a:rPr>
              <a:t>TER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335" y="1957434"/>
            <a:ext cx="4206066" cy="42013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 rot="17880000">
            <a:off x="3231903" y="4500983"/>
            <a:ext cx="681558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00" spc="-247" baseline="138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00" spc="240" baseline="138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3000" baseline="1388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17880000">
            <a:off x="3107825" y="4637152"/>
            <a:ext cx="14749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114" dirty="0">
                <a:solidFill>
                  <a:srgbClr val="FFFFFF"/>
                </a:solidFill>
                <a:latin typeface="Trebuchet MS"/>
                <a:cs typeface="Trebuchet MS"/>
              </a:rPr>
              <a:t>TRIDHARMA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8983" y="2627002"/>
            <a:ext cx="1506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OK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3720000">
            <a:off x="1440610" y="4509326"/>
            <a:ext cx="639709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1900" spc="1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9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9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spc="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720000">
            <a:off x="772689" y="4642635"/>
            <a:ext cx="1470276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1900" spc="155" dirty="0">
                <a:solidFill>
                  <a:srgbClr val="FFFFFF"/>
                </a:solidFill>
                <a:latin typeface="Trebuchet MS"/>
                <a:cs typeface="Trebuchet MS"/>
              </a:rPr>
              <a:t>PENUN</a:t>
            </a:r>
            <a:r>
              <a:rPr sz="1900" spc="9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900" spc="85" dirty="0">
                <a:solidFill>
                  <a:srgbClr val="FFFFFF"/>
                </a:solidFill>
                <a:latin typeface="Trebuchet MS"/>
                <a:cs typeface="Trebuchet MS"/>
              </a:rPr>
              <a:t>ANG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90553" y="3810957"/>
            <a:ext cx="1318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5080" indent="-295910">
              <a:lnSpc>
                <a:spcPct val="100000"/>
              </a:lnSpc>
              <a:spcBef>
                <a:spcPts val="100"/>
              </a:spcBef>
            </a:pPr>
            <a:r>
              <a:rPr sz="1600" b="1" spc="95" dirty="0">
                <a:latin typeface="Trebuchet MS"/>
                <a:cs typeface="Trebuchet MS"/>
              </a:rPr>
              <a:t>PO</a:t>
            </a:r>
            <a:r>
              <a:rPr sz="1600" b="1" spc="75" dirty="0">
                <a:latin typeface="Trebuchet MS"/>
                <a:cs typeface="Trebuchet MS"/>
              </a:rPr>
              <a:t>R</a:t>
            </a:r>
            <a:r>
              <a:rPr sz="1600" b="1" spc="5" dirty="0">
                <a:latin typeface="Trebuchet MS"/>
                <a:cs typeface="Trebuchet MS"/>
              </a:rPr>
              <a:t>T</a:t>
            </a:r>
            <a:r>
              <a:rPr sz="1600" b="1" spc="35" dirty="0">
                <a:latin typeface="Trebuchet MS"/>
                <a:cs typeface="Trebuchet MS"/>
              </a:rPr>
              <a:t>O</a:t>
            </a:r>
            <a:r>
              <a:rPr sz="1600" b="1" spc="20" dirty="0">
                <a:latin typeface="Trebuchet MS"/>
                <a:cs typeface="Trebuchet MS"/>
              </a:rPr>
              <a:t>F</a:t>
            </a:r>
            <a:r>
              <a:rPr sz="1600" b="1" spc="35" dirty="0">
                <a:latin typeface="Trebuchet MS"/>
                <a:cs typeface="Trebuchet MS"/>
              </a:rPr>
              <a:t>OLIO  </a:t>
            </a:r>
            <a:r>
              <a:rPr sz="1600" b="1" spc="110" dirty="0"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91343" y="2585722"/>
            <a:ext cx="6922134" cy="3032760"/>
            <a:chOff x="4991343" y="2585722"/>
            <a:chExt cx="6922134" cy="3032760"/>
          </a:xfrm>
        </p:grpSpPr>
        <p:sp>
          <p:nvSpPr>
            <p:cNvPr id="17" name="object 17"/>
            <p:cNvSpPr/>
            <p:nvPr/>
          </p:nvSpPr>
          <p:spPr>
            <a:xfrm>
              <a:off x="4991343" y="2585722"/>
              <a:ext cx="6922134" cy="3032760"/>
            </a:xfrm>
            <a:custGeom>
              <a:avLst/>
              <a:gdLst/>
              <a:ahLst/>
              <a:cxnLst/>
              <a:rect l="l" t="t" r="r" b="b"/>
              <a:pathLst>
                <a:path w="6922134" h="3032760">
                  <a:moveTo>
                    <a:pt x="6416221" y="3032399"/>
                  </a:moveTo>
                  <a:lnTo>
                    <a:pt x="0" y="3032399"/>
                  </a:lnTo>
                  <a:lnTo>
                    <a:pt x="31" y="505409"/>
                  </a:lnTo>
                  <a:lnTo>
                    <a:pt x="2345" y="456735"/>
                  </a:lnTo>
                  <a:lnTo>
                    <a:pt x="9145" y="409370"/>
                  </a:lnTo>
                  <a:lnTo>
                    <a:pt x="20219" y="363525"/>
                  </a:lnTo>
                  <a:lnTo>
                    <a:pt x="35355" y="319414"/>
                  </a:lnTo>
                  <a:lnTo>
                    <a:pt x="54342" y="277246"/>
                  </a:lnTo>
                  <a:lnTo>
                    <a:pt x="76968" y="237235"/>
                  </a:lnTo>
                  <a:lnTo>
                    <a:pt x="103021" y="199592"/>
                  </a:lnTo>
                  <a:lnTo>
                    <a:pt x="132289" y="164529"/>
                  </a:lnTo>
                  <a:lnTo>
                    <a:pt x="164561" y="132257"/>
                  </a:lnTo>
                  <a:lnTo>
                    <a:pt x="199624" y="102989"/>
                  </a:lnTo>
                  <a:lnTo>
                    <a:pt x="237267" y="76936"/>
                  </a:lnTo>
                  <a:lnTo>
                    <a:pt x="277278" y="54310"/>
                  </a:lnTo>
                  <a:lnTo>
                    <a:pt x="319446" y="35323"/>
                  </a:lnTo>
                  <a:lnTo>
                    <a:pt x="363557" y="20187"/>
                  </a:lnTo>
                  <a:lnTo>
                    <a:pt x="409402" y="9113"/>
                  </a:lnTo>
                  <a:lnTo>
                    <a:pt x="456767" y="2313"/>
                  </a:lnTo>
                  <a:lnTo>
                    <a:pt x="505441" y="0"/>
                  </a:lnTo>
                  <a:lnTo>
                    <a:pt x="6921683" y="27"/>
                  </a:lnTo>
                  <a:lnTo>
                    <a:pt x="6921631" y="2526989"/>
                  </a:lnTo>
                  <a:lnTo>
                    <a:pt x="6919318" y="2575664"/>
                  </a:lnTo>
                  <a:lnTo>
                    <a:pt x="6912518" y="2623029"/>
                  </a:lnTo>
                  <a:lnTo>
                    <a:pt x="6901444" y="2668873"/>
                  </a:lnTo>
                  <a:lnTo>
                    <a:pt x="6886308" y="2712985"/>
                  </a:lnTo>
                  <a:lnTo>
                    <a:pt x="6867321" y="2755153"/>
                  </a:lnTo>
                  <a:lnTo>
                    <a:pt x="6844695" y="2795164"/>
                  </a:lnTo>
                  <a:lnTo>
                    <a:pt x="6818642" y="2832807"/>
                  </a:lnTo>
                  <a:lnTo>
                    <a:pt x="6789374" y="2867870"/>
                  </a:lnTo>
                  <a:lnTo>
                    <a:pt x="6757102" y="2900142"/>
                  </a:lnTo>
                  <a:lnTo>
                    <a:pt x="6722039" y="2929410"/>
                  </a:lnTo>
                  <a:lnTo>
                    <a:pt x="6684396" y="2955463"/>
                  </a:lnTo>
                  <a:lnTo>
                    <a:pt x="6644385" y="2978089"/>
                  </a:lnTo>
                  <a:lnTo>
                    <a:pt x="6602217" y="2997076"/>
                  </a:lnTo>
                  <a:lnTo>
                    <a:pt x="6558106" y="3012212"/>
                  </a:lnTo>
                  <a:lnTo>
                    <a:pt x="6512261" y="3023286"/>
                  </a:lnTo>
                  <a:lnTo>
                    <a:pt x="6464896" y="3030086"/>
                  </a:lnTo>
                  <a:lnTo>
                    <a:pt x="6416221" y="3032399"/>
                  </a:lnTo>
                  <a:close/>
                </a:path>
              </a:pathLst>
            </a:custGeom>
            <a:solidFill>
              <a:srgbClr val="A1C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5125" y="2897497"/>
              <a:ext cx="1402080" cy="530225"/>
            </a:xfrm>
            <a:custGeom>
              <a:avLst/>
              <a:gdLst/>
              <a:ahLst/>
              <a:cxnLst/>
              <a:rect l="l" t="t" r="r" b="b"/>
              <a:pathLst>
                <a:path w="1402079" h="530225">
                  <a:moveTo>
                    <a:pt x="1136487" y="529946"/>
                  </a:moveTo>
                  <a:lnTo>
                    <a:pt x="0" y="529946"/>
                  </a:lnTo>
                  <a:lnTo>
                    <a:pt x="0" y="0"/>
                  </a:lnTo>
                  <a:lnTo>
                    <a:pt x="1136487" y="0"/>
                  </a:lnTo>
                  <a:lnTo>
                    <a:pt x="1401461" y="264973"/>
                  </a:lnTo>
                  <a:lnTo>
                    <a:pt x="1136487" y="529946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97435" y="3037884"/>
            <a:ext cx="384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FFFFFF"/>
                </a:solidFill>
                <a:latin typeface="Trebuchet MS"/>
                <a:cs typeface="Trebuchet MS"/>
              </a:rPr>
              <a:t>PDD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55124" y="3532455"/>
            <a:ext cx="1153160" cy="1815464"/>
          </a:xfrm>
          <a:custGeom>
            <a:avLst/>
            <a:gdLst/>
            <a:ahLst/>
            <a:cxnLst/>
            <a:rect l="l" t="t" r="r" b="b"/>
            <a:pathLst>
              <a:path w="1153160" h="1815464">
                <a:moveTo>
                  <a:pt x="1152906" y="1815144"/>
                </a:moveTo>
                <a:lnTo>
                  <a:pt x="0" y="1815144"/>
                </a:lnTo>
                <a:lnTo>
                  <a:pt x="0" y="0"/>
                </a:lnTo>
                <a:lnTo>
                  <a:pt x="1152906" y="0"/>
                </a:lnTo>
                <a:lnTo>
                  <a:pt x="1152906" y="1815144"/>
                </a:lnTo>
                <a:close/>
              </a:path>
            </a:pathLst>
          </a:custGeom>
          <a:solidFill>
            <a:srgbClr val="B45F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28150" y="3597861"/>
            <a:ext cx="7785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5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anan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8150" y="3864561"/>
            <a:ext cx="9956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5" dirty="0">
                <a:solidFill>
                  <a:srgbClr val="FFFFFF"/>
                </a:solidFill>
                <a:latin typeface="Trebuchet MS"/>
                <a:cs typeface="Trebuchet MS"/>
              </a:rPr>
              <a:t>Perubahan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28150" y="4131261"/>
            <a:ext cx="4406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8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28150" y="4397961"/>
            <a:ext cx="96646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Dosen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dan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28150" y="4664661"/>
            <a:ext cx="5975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20" dirty="0">
                <a:solidFill>
                  <a:srgbClr val="FFFFFF"/>
                </a:solidFill>
                <a:latin typeface="Trebuchet MS"/>
                <a:cs typeface="Trebuchet MS"/>
              </a:rPr>
              <a:t>endik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76309" y="2897422"/>
            <a:ext cx="1538605" cy="530225"/>
          </a:xfrm>
          <a:custGeom>
            <a:avLst/>
            <a:gdLst/>
            <a:ahLst/>
            <a:cxnLst/>
            <a:rect l="l" t="t" r="r" b="b"/>
            <a:pathLst>
              <a:path w="1538604" h="530225">
                <a:moveTo>
                  <a:pt x="1273020" y="529947"/>
                </a:moveTo>
                <a:lnTo>
                  <a:pt x="0" y="529947"/>
                </a:lnTo>
                <a:lnTo>
                  <a:pt x="264972" y="264973"/>
                </a:lnTo>
                <a:lnTo>
                  <a:pt x="0" y="0"/>
                </a:lnTo>
                <a:lnTo>
                  <a:pt x="1273020" y="0"/>
                </a:lnTo>
                <a:lnTo>
                  <a:pt x="1537994" y="264973"/>
                </a:lnTo>
                <a:lnTo>
                  <a:pt x="1273020" y="529947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88667" y="3037809"/>
            <a:ext cx="713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SERDOS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26870" y="3532554"/>
            <a:ext cx="1153160" cy="1815464"/>
          </a:xfrm>
          <a:custGeom>
            <a:avLst/>
            <a:gdLst/>
            <a:ahLst/>
            <a:cxnLst/>
            <a:rect l="l" t="t" r="r" b="b"/>
            <a:pathLst>
              <a:path w="1153159" h="1815464">
                <a:moveTo>
                  <a:pt x="1152905" y="1815144"/>
                </a:moveTo>
                <a:lnTo>
                  <a:pt x="0" y="1815144"/>
                </a:lnTo>
                <a:lnTo>
                  <a:pt x="0" y="0"/>
                </a:lnTo>
                <a:lnTo>
                  <a:pt x="1152905" y="0"/>
                </a:lnTo>
                <a:lnTo>
                  <a:pt x="1152905" y="1815144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99895" y="3559859"/>
            <a:ext cx="893444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Layanan </a:t>
            </a:r>
            <a:r>
              <a:rPr sz="15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Sertiﬁ</a:t>
            </a: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500" spc="35" dirty="0">
                <a:solidFill>
                  <a:srgbClr val="FFFFFF"/>
                </a:solidFill>
                <a:latin typeface="Trebuchet MS"/>
                <a:cs typeface="Trebuchet MS"/>
              </a:rPr>
              <a:t>asi  </a:t>
            </a:r>
            <a:r>
              <a:rPr sz="1500" spc="25" dirty="0">
                <a:solidFill>
                  <a:srgbClr val="FFFFFF"/>
                </a:solidFill>
                <a:latin typeface="Trebuchet MS"/>
                <a:cs typeface="Trebuchet MS"/>
              </a:rPr>
              <a:t>Pendidik </a:t>
            </a:r>
            <a:r>
              <a:rPr sz="15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bagi </a:t>
            </a:r>
            <a:r>
              <a:rPr sz="15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Dosen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27021" y="2897422"/>
            <a:ext cx="1538605" cy="530225"/>
          </a:xfrm>
          <a:custGeom>
            <a:avLst/>
            <a:gdLst/>
            <a:ahLst/>
            <a:cxnLst/>
            <a:rect l="l" t="t" r="r" b="b"/>
            <a:pathLst>
              <a:path w="1538604" h="530225">
                <a:moveTo>
                  <a:pt x="1273021" y="529947"/>
                </a:moveTo>
                <a:lnTo>
                  <a:pt x="0" y="529947"/>
                </a:lnTo>
                <a:lnTo>
                  <a:pt x="264973" y="264973"/>
                </a:lnTo>
                <a:lnTo>
                  <a:pt x="0" y="0"/>
                </a:lnTo>
                <a:lnTo>
                  <a:pt x="1273021" y="0"/>
                </a:lnTo>
                <a:lnTo>
                  <a:pt x="1537995" y="264973"/>
                </a:lnTo>
                <a:lnTo>
                  <a:pt x="1273021" y="529947"/>
                </a:lnTo>
                <a:close/>
              </a:path>
            </a:pathLst>
          </a:custGeom>
          <a:solidFill>
            <a:srgbClr val="F6B2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09350" y="3037809"/>
            <a:ext cx="374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solidFill>
                  <a:srgbClr val="FFFFFF"/>
                </a:solidFill>
                <a:latin typeface="Trebuchet MS"/>
                <a:cs typeface="Trebuchet MS"/>
              </a:rPr>
              <a:t>BKD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98647" y="3532554"/>
            <a:ext cx="1153160" cy="1815464"/>
          </a:xfrm>
          <a:custGeom>
            <a:avLst/>
            <a:gdLst/>
            <a:ahLst/>
            <a:cxnLst/>
            <a:rect l="l" t="t" r="r" b="b"/>
            <a:pathLst>
              <a:path w="1153159" h="1815464">
                <a:moveTo>
                  <a:pt x="1152905" y="1815143"/>
                </a:moveTo>
                <a:lnTo>
                  <a:pt x="0" y="1815143"/>
                </a:lnTo>
                <a:lnTo>
                  <a:pt x="0" y="0"/>
                </a:lnTo>
                <a:lnTo>
                  <a:pt x="1152905" y="0"/>
                </a:lnTo>
                <a:lnTo>
                  <a:pt x="1152905" y="1815143"/>
                </a:lnTo>
                <a:close/>
              </a:path>
            </a:pathLst>
          </a:custGeom>
          <a:solidFill>
            <a:srgbClr val="F6B2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871672" y="3559860"/>
            <a:ext cx="91948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500" spc="60" dirty="0">
                <a:solidFill>
                  <a:srgbClr val="FFFFFF"/>
                </a:solidFill>
                <a:latin typeface="Trebuchet MS"/>
                <a:cs typeface="Trebuchet MS"/>
              </a:rPr>
              <a:t>Layanan </a:t>
            </a:r>
            <a:r>
              <a:rPr sz="15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0" spc="10" dirty="0">
                <a:solidFill>
                  <a:srgbClr val="FFFFFF"/>
                </a:solidFill>
                <a:latin typeface="Trebuchet MS"/>
                <a:cs typeface="Trebuchet MS"/>
              </a:rPr>
              <a:t>elapo</a:t>
            </a:r>
            <a:r>
              <a:rPr sz="15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50" dirty="0">
                <a:solidFill>
                  <a:srgbClr val="FFFFFF"/>
                </a:solidFill>
                <a:latin typeface="Trebuchet MS"/>
                <a:cs typeface="Trebuchet MS"/>
              </a:rPr>
              <a:t>an  </a:t>
            </a:r>
            <a:r>
              <a:rPr sz="1500" spc="70" dirty="0">
                <a:solidFill>
                  <a:srgbClr val="FFFFFF"/>
                </a:solidFill>
                <a:latin typeface="Trebuchet MS"/>
                <a:cs typeface="Trebuchet MS"/>
              </a:rPr>
              <a:t>Beban </a:t>
            </a:r>
            <a:r>
              <a:rPr sz="15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rebuchet MS"/>
                <a:cs typeface="Trebuchet MS"/>
              </a:rPr>
              <a:t>Kerja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Trebuchet MS"/>
                <a:cs typeface="Trebuchet MS"/>
              </a:rPr>
              <a:t>Dosen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43750" y="2897422"/>
            <a:ext cx="5897880" cy="2557145"/>
            <a:chOff x="4543750" y="2897422"/>
            <a:chExt cx="5897880" cy="2557145"/>
          </a:xfrm>
        </p:grpSpPr>
        <p:sp>
          <p:nvSpPr>
            <p:cNvPr id="35" name="object 35"/>
            <p:cNvSpPr/>
            <p:nvPr/>
          </p:nvSpPr>
          <p:spPr>
            <a:xfrm>
              <a:off x="4543750" y="2910347"/>
              <a:ext cx="509905" cy="2544445"/>
            </a:xfrm>
            <a:custGeom>
              <a:avLst/>
              <a:gdLst/>
              <a:ahLst/>
              <a:cxnLst/>
              <a:rect l="l" t="t" r="r" b="b"/>
              <a:pathLst>
                <a:path w="509904" h="2544445">
                  <a:moveTo>
                    <a:pt x="254699" y="2543999"/>
                  </a:moveTo>
                  <a:lnTo>
                    <a:pt x="254699" y="1907999"/>
                  </a:lnTo>
                  <a:lnTo>
                    <a:pt x="0" y="1907999"/>
                  </a:lnTo>
                  <a:lnTo>
                    <a:pt x="0" y="635999"/>
                  </a:lnTo>
                  <a:lnTo>
                    <a:pt x="254699" y="635999"/>
                  </a:lnTo>
                  <a:lnTo>
                    <a:pt x="254699" y="0"/>
                  </a:lnTo>
                  <a:lnTo>
                    <a:pt x="509399" y="1271999"/>
                  </a:lnTo>
                  <a:lnTo>
                    <a:pt x="254699" y="2543999"/>
                  </a:lnTo>
                  <a:close/>
                </a:path>
              </a:pathLst>
            </a:custGeom>
            <a:solidFill>
              <a:srgbClr val="A1C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03546" y="2897422"/>
              <a:ext cx="1538605" cy="530225"/>
            </a:xfrm>
            <a:custGeom>
              <a:avLst/>
              <a:gdLst/>
              <a:ahLst/>
              <a:cxnLst/>
              <a:rect l="l" t="t" r="r" b="b"/>
              <a:pathLst>
                <a:path w="1538604" h="530225">
                  <a:moveTo>
                    <a:pt x="1273020" y="529947"/>
                  </a:moveTo>
                  <a:lnTo>
                    <a:pt x="0" y="529947"/>
                  </a:lnTo>
                  <a:lnTo>
                    <a:pt x="264972" y="264973"/>
                  </a:lnTo>
                  <a:lnTo>
                    <a:pt x="0" y="0"/>
                  </a:lnTo>
                  <a:lnTo>
                    <a:pt x="1273020" y="0"/>
                  </a:lnTo>
                  <a:lnTo>
                    <a:pt x="1537994" y="264973"/>
                  </a:lnTo>
                  <a:lnTo>
                    <a:pt x="1273020" y="529947"/>
                  </a:lnTo>
                  <a:close/>
                </a:path>
              </a:pathLst>
            </a:custGeom>
            <a:solidFill>
              <a:srgbClr val="F9C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404578" y="3037809"/>
            <a:ext cx="536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4" dirty="0">
                <a:latin typeface="Trebuchet MS"/>
                <a:cs typeface="Trebuchet MS"/>
              </a:rPr>
              <a:t>SKP</a:t>
            </a:r>
            <a:r>
              <a:rPr sz="1400" spc="-114" dirty="0"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FF0000"/>
                </a:solidFill>
                <a:latin typeface="Trebuchet MS"/>
                <a:cs typeface="Trebuchet MS"/>
              </a:rPr>
              <a:t>*)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075172" y="3532554"/>
            <a:ext cx="1153160" cy="1815464"/>
          </a:xfrm>
          <a:custGeom>
            <a:avLst/>
            <a:gdLst/>
            <a:ahLst/>
            <a:cxnLst/>
            <a:rect l="l" t="t" r="r" b="b"/>
            <a:pathLst>
              <a:path w="1153159" h="1815464">
                <a:moveTo>
                  <a:pt x="1152906" y="1815143"/>
                </a:moveTo>
                <a:lnTo>
                  <a:pt x="0" y="1815143"/>
                </a:lnTo>
                <a:lnTo>
                  <a:pt x="0" y="0"/>
                </a:lnTo>
                <a:lnTo>
                  <a:pt x="1152906" y="0"/>
                </a:lnTo>
                <a:lnTo>
                  <a:pt x="1152906" y="1815143"/>
                </a:lnTo>
                <a:close/>
              </a:path>
            </a:pathLst>
          </a:custGeom>
          <a:solidFill>
            <a:srgbClr val="F9C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148198" y="3564177"/>
            <a:ext cx="94488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400" spc="55" dirty="0">
                <a:latin typeface="Trebuchet MS"/>
                <a:cs typeface="Trebuchet MS"/>
              </a:rPr>
              <a:t>Layanan </a:t>
            </a:r>
            <a:r>
              <a:rPr sz="1400" spc="60" dirty="0">
                <a:latin typeface="Trebuchet MS"/>
                <a:cs typeface="Trebuchet MS"/>
              </a:rPr>
              <a:t> </a:t>
            </a:r>
            <a:r>
              <a:rPr sz="1400" spc="30" dirty="0">
                <a:latin typeface="Trebuchet MS"/>
                <a:cs typeface="Trebuchet MS"/>
              </a:rPr>
              <a:t>Pelaporan </a:t>
            </a:r>
            <a:r>
              <a:rPr sz="1400" spc="35" dirty="0">
                <a:latin typeface="Trebuchet MS"/>
                <a:cs typeface="Trebuchet MS"/>
              </a:rPr>
              <a:t> </a:t>
            </a:r>
            <a:r>
              <a:rPr sz="1400" spc="70" dirty="0">
                <a:latin typeface="Trebuchet MS"/>
                <a:cs typeface="Trebuchet MS"/>
              </a:rPr>
              <a:t>Sasaran </a:t>
            </a:r>
            <a:r>
              <a:rPr sz="1400" spc="7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Kinerja </a:t>
            </a:r>
            <a:r>
              <a:rPr sz="1400" spc="-5" dirty="0">
                <a:latin typeface="Trebuchet MS"/>
                <a:cs typeface="Trebuchet MS"/>
              </a:rPr>
              <a:t> </a:t>
            </a:r>
            <a:r>
              <a:rPr sz="1400" spc="45" dirty="0">
                <a:latin typeface="Trebuchet MS"/>
                <a:cs typeface="Trebuchet MS"/>
              </a:rPr>
              <a:t>Pegawai </a:t>
            </a:r>
            <a:r>
              <a:rPr sz="1400" spc="50" dirty="0">
                <a:latin typeface="Trebuchet MS"/>
                <a:cs typeface="Trebuchet MS"/>
              </a:rPr>
              <a:t> </a:t>
            </a:r>
            <a:r>
              <a:rPr sz="1400" spc="40" dirty="0">
                <a:latin typeface="Trebuchet MS"/>
                <a:cs typeface="Trebuchet MS"/>
              </a:rPr>
              <a:t>bagi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Dosen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180071" y="2897422"/>
            <a:ext cx="1538605" cy="530225"/>
          </a:xfrm>
          <a:custGeom>
            <a:avLst/>
            <a:gdLst/>
            <a:ahLst/>
            <a:cxnLst/>
            <a:rect l="l" t="t" r="r" b="b"/>
            <a:pathLst>
              <a:path w="1538604" h="530225">
                <a:moveTo>
                  <a:pt x="1273020" y="529947"/>
                </a:moveTo>
                <a:lnTo>
                  <a:pt x="0" y="529947"/>
                </a:lnTo>
                <a:lnTo>
                  <a:pt x="264972" y="264973"/>
                </a:lnTo>
                <a:lnTo>
                  <a:pt x="0" y="0"/>
                </a:lnTo>
                <a:lnTo>
                  <a:pt x="1273020" y="0"/>
                </a:lnTo>
                <a:lnTo>
                  <a:pt x="1537994" y="264973"/>
                </a:lnTo>
                <a:lnTo>
                  <a:pt x="1273020" y="529947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679327" y="3037809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latin typeface="Trebuchet MS"/>
                <a:cs typeface="Trebuchet MS"/>
              </a:rPr>
              <a:t>P</a:t>
            </a:r>
            <a:r>
              <a:rPr sz="1400" spc="70" dirty="0">
                <a:latin typeface="Trebuchet MS"/>
                <a:cs typeface="Trebuchet MS"/>
              </a:rPr>
              <a:t>AK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FF0000"/>
                </a:solidFill>
                <a:latin typeface="Trebuchet MS"/>
                <a:cs typeface="Trebuchet MS"/>
              </a:rPr>
              <a:t>*)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351697" y="3532554"/>
            <a:ext cx="1153160" cy="1815464"/>
          </a:xfrm>
          <a:custGeom>
            <a:avLst/>
            <a:gdLst/>
            <a:ahLst/>
            <a:cxnLst/>
            <a:rect l="l" t="t" r="r" b="b"/>
            <a:pathLst>
              <a:path w="1153159" h="1815464">
                <a:moveTo>
                  <a:pt x="1152906" y="1815143"/>
                </a:moveTo>
                <a:lnTo>
                  <a:pt x="0" y="1815143"/>
                </a:lnTo>
                <a:lnTo>
                  <a:pt x="0" y="0"/>
                </a:lnTo>
                <a:lnTo>
                  <a:pt x="1152906" y="0"/>
                </a:lnTo>
                <a:lnTo>
                  <a:pt x="1152906" y="1815143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424724" y="3564177"/>
            <a:ext cx="72898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400" spc="55" dirty="0">
                <a:latin typeface="Trebuchet MS"/>
                <a:cs typeface="Trebuchet MS"/>
              </a:rPr>
              <a:t>L</a:t>
            </a:r>
            <a:r>
              <a:rPr sz="1400" spc="35" dirty="0">
                <a:latin typeface="Trebuchet MS"/>
                <a:cs typeface="Trebuchet MS"/>
              </a:rPr>
              <a:t>a</a:t>
            </a:r>
            <a:r>
              <a:rPr sz="1400" spc="50" dirty="0">
                <a:latin typeface="Trebuchet MS"/>
                <a:cs typeface="Trebuchet MS"/>
              </a:rPr>
              <a:t>yanan  </a:t>
            </a:r>
            <a:r>
              <a:rPr sz="1400" i="1" spc="80" dirty="0">
                <a:latin typeface="Trebuchet MS"/>
                <a:cs typeface="Trebuchet MS"/>
              </a:rPr>
              <a:t>Angka </a:t>
            </a:r>
            <a:r>
              <a:rPr sz="1400" i="1" spc="85" dirty="0">
                <a:latin typeface="Trebuchet MS"/>
                <a:cs typeface="Trebuchet MS"/>
              </a:rPr>
              <a:t> </a:t>
            </a:r>
            <a:r>
              <a:rPr sz="1400" i="1" spc="-20" dirty="0">
                <a:latin typeface="Trebuchet MS"/>
                <a:cs typeface="Trebuchet MS"/>
              </a:rPr>
              <a:t>K</a:t>
            </a:r>
            <a:r>
              <a:rPr sz="1400" i="1" spc="-25" dirty="0">
                <a:latin typeface="Trebuchet MS"/>
                <a:cs typeface="Trebuchet MS"/>
              </a:rPr>
              <a:t>r</a:t>
            </a:r>
            <a:r>
              <a:rPr sz="1400" i="1" spc="-15" dirty="0">
                <a:latin typeface="Trebuchet MS"/>
                <a:cs typeface="Trebuchet MS"/>
              </a:rPr>
              <a:t>edit</a:t>
            </a:r>
            <a:r>
              <a:rPr sz="1400" i="1" spc="-80" dirty="0">
                <a:latin typeface="Trebuchet MS"/>
                <a:cs typeface="Trebuchet MS"/>
              </a:rPr>
              <a:t> </a:t>
            </a:r>
            <a:r>
              <a:rPr sz="1400" i="1" spc="30" dirty="0">
                <a:solidFill>
                  <a:srgbClr val="FF0000"/>
                </a:solidFill>
                <a:latin typeface="Trebuchet MS"/>
                <a:cs typeface="Trebuchet MS"/>
              </a:rPr>
              <a:t>*)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26325" y="5738001"/>
            <a:ext cx="2713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25" dirty="0">
                <a:solidFill>
                  <a:srgbClr val="FF0000"/>
                </a:solidFill>
                <a:latin typeface="Trebuchet MS"/>
                <a:cs typeface="Trebuchet MS"/>
              </a:rPr>
              <a:t>*)</a:t>
            </a:r>
            <a:r>
              <a:rPr sz="1200" i="1" spc="-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00" i="1" spc="45" dirty="0">
                <a:latin typeface="Trebuchet MS"/>
                <a:cs typeface="Trebuchet MS"/>
              </a:rPr>
              <a:t>masi</a:t>
            </a:r>
            <a:r>
              <a:rPr sz="1200" i="1" spc="60" dirty="0">
                <a:latin typeface="Trebuchet MS"/>
                <a:cs typeface="Trebuchet MS"/>
              </a:rPr>
              <a:t>h</a:t>
            </a:r>
            <a:r>
              <a:rPr sz="1200" i="1" spc="-65" dirty="0">
                <a:latin typeface="Trebuchet MS"/>
                <a:cs typeface="Trebuchet MS"/>
              </a:rPr>
              <a:t> </a:t>
            </a:r>
            <a:r>
              <a:rPr sz="1200" i="1" spc="30" dirty="0">
                <a:latin typeface="Trebuchet MS"/>
                <a:cs typeface="Trebuchet MS"/>
              </a:rPr>
              <a:t>dalam</a:t>
            </a:r>
            <a:r>
              <a:rPr sz="1200" i="1" spc="-90" dirty="0">
                <a:latin typeface="Trebuchet MS"/>
                <a:cs typeface="Trebuchet MS"/>
              </a:rPr>
              <a:t> </a:t>
            </a:r>
            <a:r>
              <a:rPr sz="1200" i="1" spc="40" dirty="0">
                <a:latin typeface="Trebuchet MS"/>
                <a:cs typeface="Trebuchet MS"/>
              </a:rPr>
              <a:t>tahap</a:t>
            </a:r>
            <a:r>
              <a:rPr sz="1200" i="1" spc="-65" dirty="0">
                <a:latin typeface="Trebuchet MS"/>
                <a:cs typeface="Trebuchet MS"/>
              </a:rPr>
              <a:t> </a:t>
            </a:r>
            <a:r>
              <a:rPr sz="1200" i="1" spc="65" dirty="0">
                <a:latin typeface="Trebuchet MS"/>
                <a:cs typeface="Trebuchet MS"/>
              </a:rPr>
              <a:t>pengembangan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"/>
          <p:cNvGrpSpPr/>
          <p:nvPr/>
        </p:nvGrpSpPr>
        <p:grpSpPr>
          <a:xfrm>
            <a:off x="128220" y="81280"/>
            <a:ext cx="3282746" cy="687336"/>
            <a:chOff x="1241387" y="103031"/>
            <a:chExt cx="3282746" cy="804930"/>
          </a:xfrm>
        </p:grpSpPr>
        <p:pic>
          <p:nvPicPr>
            <p:cNvPr id="370" name="Google Shape;37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1387" y="103031"/>
              <a:ext cx="804930" cy="804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2"/>
            <p:cNvSpPr txBox="1"/>
            <p:nvPr/>
          </p:nvSpPr>
          <p:spPr>
            <a:xfrm>
              <a:off x="2131453" y="169297"/>
              <a:ext cx="2392680" cy="701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KEMENTERIAN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PENDIDIKAN, KEBUDAYAAN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RISET, DAN TEKNOLOGI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2" name="Google Shape;37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4193" y="8031"/>
            <a:ext cx="2419587" cy="14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"/>
          <p:cNvSpPr txBox="1"/>
          <p:nvPr/>
        </p:nvSpPr>
        <p:spPr>
          <a:xfrm>
            <a:off x="709391" y="2070731"/>
            <a:ext cx="49084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(Permendikbud Nomor 9 Tahun 2020 tentang Perubahan atas Permendikbud Nomor 45 Tahun 2019)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2839920" y="1211789"/>
            <a:ext cx="6096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Direktorat Jenderal Pendidikan Vokasi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Kementerian Pendidikan, Kebudayaan, Riset dan Teknologi RI</a:t>
            </a:r>
            <a:endParaRPr/>
          </a:p>
        </p:txBody>
      </p:sp>
      <p:grpSp>
        <p:nvGrpSpPr>
          <p:cNvPr id="375" name="Google Shape;375;p2"/>
          <p:cNvGrpSpPr/>
          <p:nvPr/>
        </p:nvGrpSpPr>
        <p:grpSpPr>
          <a:xfrm>
            <a:off x="410709" y="2640366"/>
            <a:ext cx="5376624" cy="3953165"/>
            <a:chOff x="1353914" y="2091718"/>
            <a:chExt cx="10293273" cy="3778305"/>
          </a:xfrm>
        </p:grpSpPr>
        <p:grpSp>
          <p:nvGrpSpPr>
            <p:cNvPr id="376" name="Google Shape;376;p2"/>
            <p:cNvGrpSpPr/>
            <p:nvPr/>
          </p:nvGrpSpPr>
          <p:grpSpPr>
            <a:xfrm>
              <a:off x="1353914" y="2091718"/>
              <a:ext cx="10293273" cy="3778305"/>
              <a:chOff x="1245464" y="3035187"/>
              <a:chExt cx="16628153" cy="6685671"/>
            </a:xfrm>
          </p:grpSpPr>
          <p:sp>
            <p:nvSpPr>
              <p:cNvPr id="377" name="Google Shape;377;p2"/>
              <p:cNvSpPr txBox="1"/>
              <p:nvPr/>
            </p:nvSpPr>
            <p:spPr>
              <a:xfrm>
                <a:off x="7176115" y="3035187"/>
                <a:ext cx="4101484" cy="728725"/>
              </a:xfrm>
              <a:prstGeom prst="rect">
                <a:avLst/>
              </a:prstGeom>
              <a:gradFill>
                <a:gsLst>
                  <a:gs pos="0">
                    <a:srgbClr val="9DDFA8"/>
                  </a:gs>
                  <a:gs pos="50000">
                    <a:srgbClr val="91D59D"/>
                  </a:gs>
                  <a:gs pos="100000">
                    <a:srgbClr val="7CD38C"/>
                  </a:gs>
                </a:gsLst>
                <a:lin ang="5400000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Direktorat Jenderal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Pendidikan Vokasi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"/>
              <p:cNvSpPr txBox="1"/>
              <p:nvPr/>
            </p:nvSpPr>
            <p:spPr>
              <a:xfrm>
                <a:off x="10707610" y="4037620"/>
                <a:ext cx="4101485" cy="442440"/>
              </a:xfrm>
              <a:prstGeom prst="rect">
                <a:avLst/>
              </a:prstGeom>
              <a:gradFill>
                <a:gsLst>
                  <a:gs pos="0">
                    <a:srgbClr val="9DDFA8"/>
                  </a:gs>
                  <a:gs pos="50000">
                    <a:srgbClr val="91D59D"/>
                  </a:gs>
                  <a:gs pos="100000">
                    <a:srgbClr val="7CD38C"/>
                  </a:gs>
                </a:gsLst>
                <a:lin ang="5400000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Setditjen 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2"/>
              <p:cNvSpPr txBox="1"/>
              <p:nvPr/>
            </p:nvSpPr>
            <p:spPr>
              <a:xfrm>
                <a:off x="10429514" y="5698792"/>
                <a:ext cx="2968090" cy="1873865"/>
              </a:xfrm>
              <a:prstGeom prst="rect">
                <a:avLst/>
              </a:prstGeom>
              <a:gradFill>
                <a:gsLst>
                  <a:gs pos="0">
                    <a:srgbClr val="9DDFA8"/>
                  </a:gs>
                  <a:gs pos="50000">
                    <a:srgbClr val="91D59D"/>
                  </a:gs>
                  <a:gs pos="100000">
                    <a:srgbClr val="7CD38C"/>
                  </a:gs>
                </a:gsLst>
                <a:lin ang="5400000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Direktorat Kursus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dan Pelatihan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2"/>
              <p:cNvSpPr txBox="1"/>
              <p:nvPr/>
            </p:nvSpPr>
            <p:spPr>
              <a:xfrm>
                <a:off x="2795955" y="8419564"/>
                <a:ext cx="4101485" cy="1301294"/>
              </a:xfrm>
              <a:prstGeom prst="rect">
                <a:avLst/>
              </a:prstGeom>
              <a:solidFill>
                <a:srgbClr val="C9D6E2"/>
              </a:solidFill>
              <a:ln w="381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Politeknik dan Akademi Komunitas Negeri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(49 Satker)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1" name="Google Shape;381;p2"/>
              <p:cNvCxnSpPr>
                <a:stCxn id="377" idx="2"/>
              </p:cNvCxnSpPr>
              <p:nvPr/>
            </p:nvCxnSpPr>
            <p:spPr>
              <a:xfrm>
                <a:off x="9226857" y="3763912"/>
                <a:ext cx="0" cy="41688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Google Shape;382;p2"/>
              <p:cNvCxnSpPr>
                <a:stCxn id="377" idx="2"/>
                <a:endCxn id="378" idx="1"/>
              </p:cNvCxnSpPr>
              <p:nvPr/>
            </p:nvCxnSpPr>
            <p:spPr>
              <a:xfrm rot="-5400000" flipH="1">
                <a:off x="9719757" y="3271012"/>
                <a:ext cx="495000" cy="1480800"/>
              </a:xfrm>
              <a:prstGeom prst="bentConnector2">
                <a:avLst/>
              </a:prstGeom>
              <a:noFill/>
              <a:ln w="5715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83" name="Google Shape;383;p2"/>
              <p:cNvCxnSpPr>
                <a:stCxn id="377" idx="2"/>
                <a:endCxn id="379" idx="0"/>
              </p:cNvCxnSpPr>
              <p:nvPr/>
            </p:nvCxnSpPr>
            <p:spPr>
              <a:xfrm rot="-5400000" flipH="1">
                <a:off x="9602757" y="3388012"/>
                <a:ext cx="1935000" cy="2686800"/>
              </a:xfrm>
              <a:prstGeom prst="bentConnector3">
                <a:avLst>
                  <a:gd name="adj1" fmla="val 50000"/>
                </a:avLst>
              </a:prstGeom>
              <a:noFill/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84" name="Google Shape;384;p2"/>
              <p:cNvSpPr txBox="1"/>
              <p:nvPr/>
            </p:nvSpPr>
            <p:spPr>
              <a:xfrm>
                <a:off x="14474108" y="5679057"/>
                <a:ext cx="3399509" cy="1873865"/>
              </a:xfrm>
              <a:prstGeom prst="rect">
                <a:avLst/>
              </a:prstGeom>
              <a:gradFill>
                <a:gsLst>
                  <a:gs pos="0">
                    <a:srgbClr val="9DDFA8"/>
                  </a:gs>
                  <a:gs pos="50000">
                    <a:srgbClr val="91D59D"/>
                  </a:gs>
                  <a:gs pos="100000">
                    <a:srgbClr val="7CD38C"/>
                  </a:gs>
                </a:gsLst>
                <a:lin ang="5400000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Direktorat Kemitraan dan Penyelasaraan DUDI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5" name="Google Shape;385;p2"/>
              <p:cNvCxnSpPr>
                <a:stCxn id="377" idx="2"/>
                <a:endCxn id="384" idx="0"/>
              </p:cNvCxnSpPr>
              <p:nvPr/>
            </p:nvCxnSpPr>
            <p:spPr>
              <a:xfrm rot="-5400000" flipH="1">
                <a:off x="11742807" y="1247962"/>
                <a:ext cx="1915200" cy="6947100"/>
              </a:xfrm>
              <a:prstGeom prst="bentConnector3">
                <a:avLst>
                  <a:gd name="adj1" fmla="val 204925"/>
                </a:avLst>
              </a:prstGeom>
              <a:noFill/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86" name="Google Shape;386;p2"/>
              <p:cNvCxnSpPr>
                <a:stCxn id="377" idx="2"/>
                <a:endCxn id="387" idx="0"/>
              </p:cNvCxnSpPr>
              <p:nvPr/>
            </p:nvCxnSpPr>
            <p:spPr>
              <a:xfrm rot="5400000">
                <a:off x="7076457" y="3584812"/>
                <a:ext cx="1971300" cy="2329500"/>
              </a:xfrm>
              <a:prstGeom prst="bentConnector3">
                <a:avLst>
                  <a:gd name="adj1" fmla="val 50000"/>
                </a:avLst>
              </a:prstGeom>
              <a:noFill/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388" name="Google Shape;388;p2"/>
              <p:cNvGrpSpPr/>
              <p:nvPr/>
            </p:nvGrpSpPr>
            <p:grpSpPr>
              <a:xfrm>
                <a:off x="1245464" y="3763912"/>
                <a:ext cx="7981393" cy="3856258"/>
                <a:chOff x="1245464" y="3763912"/>
                <a:chExt cx="7981393" cy="3856258"/>
              </a:xfrm>
            </p:grpSpPr>
            <p:sp>
              <p:nvSpPr>
                <p:cNvPr id="389" name="Google Shape;389;p2"/>
                <p:cNvSpPr txBox="1"/>
                <p:nvPr/>
              </p:nvSpPr>
              <p:spPr>
                <a:xfrm>
                  <a:off x="1245464" y="5746305"/>
                  <a:ext cx="3201464" cy="1873865"/>
                </a:xfrm>
                <a:prstGeom prst="rect">
                  <a:avLst/>
                </a:prstGeom>
                <a:gradFill>
                  <a:gsLst>
                    <a:gs pos="0">
                      <a:srgbClr val="9DDFA8"/>
                    </a:gs>
                    <a:gs pos="50000">
                      <a:srgbClr val="91D59D"/>
                    </a:gs>
                    <a:gs pos="100000">
                      <a:srgbClr val="7CD38C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Calibri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Direktorat Pendidikan  Tinggi Vokasi dan Profesi</a:t>
                  </a: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2"/>
                <p:cNvSpPr txBox="1"/>
                <p:nvPr/>
              </p:nvSpPr>
              <p:spPr>
                <a:xfrm>
                  <a:off x="5237421" y="5735357"/>
                  <a:ext cx="3320039" cy="1873863"/>
                </a:xfrm>
                <a:prstGeom prst="rect">
                  <a:avLst/>
                </a:prstGeom>
                <a:gradFill>
                  <a:gsLst>
                    <a:gs pos="0">
                      <a:srgbClr val="9DDFA8"/>
                    </a:gs>
                    <a:gs pos="50000">
                      <a:srgbClr val="91D59D"/>
                    </a:gs>
                    <a:gs pos="100000">
                      <a:srgbClr val="7CD38C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Calibri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Direktorat Sekolah Menengah Kejuruan</a:t>
                  </a: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90" name="Google Shape;390;p2"/>
                <p:cNvCxnSpPr>
                  <a:stCxn id="377" idx="2"/>
                  <a:endCxn id="389" idx="0"/>
                </p:cNvCxnSpPr>
                <p:nvPr/>
              </p:nvCxnSpPr>
              <p:spPr>
                <a:xfrm rot="5400000">
                  <a:off x="5045307" y="1564762"/>
                  <a:ext cx="1982400" cy="63807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5715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391" name="Google Shape;391;p2"/>
            <p:cNvSpPr txBox="1"/>
            <p:nvPr/>
          </p:nvSpPr>
          <p:spPr>
            <a:xfrm>
              <a:off x="7252891" y="5157545"/>
              <a:ext cx="3247048" cy="573617"/>
            </a:xfrm>
            <a:prstGeom prst="rect">
              <a:avLst/>
            </a:prstGeom>
            <a:solidFill>
              <a:schemeClr val="accent5"/>
            </a:solidFill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BBPPMPV/BPPMPV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(7 Satker)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2" name="Google Shape;392;p2"/>
            <p:cNvCxnSpPr/>
            <p:nvPr/>
          </p:nvCxnSpPr>
          <p:spPr>
            <a:xfrm rot="5400000" flipH="1">
              <a:off x="6213789" y="2424152"/>
              <a:ext cx="33411" cy="5368483"/>
            </a:xfrm>
            <a:prstGeom prst="bentConnector3">
              <a:avLst>
                <a:gd name="adj1" fmla="val 2691669"/>
              </a:avLst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sp>
        <p:nvSpPr>
          <p:cNvPr id="393" name="Google Shape;393;p2"/>
          <p:cNvSpPr txBox="1"/>
          <p:nvPr/>
        </p:nvSpPr>
        <p:spPr>
          <a:xfrm>
            <a:off x="6697593" y="2075757"/>
            <a:ext cx="49084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(Permendikbudristek Nomor 28 Tahun 2021 tentang Organisasi dan Tata Kerja Kemdikbudristek)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p2"/>
          <p:cNvGrpSpPr/>
          <p:nvPr/>
        </p:nvGrpSpPr>
        <p:grpSpPr>
          <a:xfrm>
            <a:off x="6404669" y="2897759"/>
            <a:ext cx="5883564" cy="4637829"/>
            <a:chOff x="1519918" y="2092747"/>
            <a:chExt cx="10777397" cy="4432685"/>
          </a:xfrm>
        </p:grpSpPr>
        <p:grpSp>
          <p:nvGrpSpPr>
            <p:cNvPr id="395" name="Google Shape;395;p2"/>
            <p:cNvGrpSpPr/>
            <p:nvPr/>
          </p:nvGrpSpPr>
          <p:grpSpPr>
            <a:xfrm>
              <a:off x="1519918" y="2092747"/>
              <a:ext cx="10545208" cy="3413776"/>
              <a:chOff x="1513633" y="3037008"/>
              <a:chExt cx="17035136" cy="6040642"/>
            </a:xfrm>
          </p:grpSpPr>
          <p:sp>
            <p:nvSpPr>
              <p:cNvPr id="396" name="Google Shape;396;p2"/>
              <p:cNvSpPr txBox="1"/>
              <p:nvPr/>
            </p:nvSpPr>
            <p:spPr>
              <a:xfrm>
                <a:off x="5546352" y="3037008"/>
                <a:ext cx="5137639" cy="728725"/>
              </a:xfrm>
              <a:prstGeom prst="rect">
                <a:avLst/>
              </a:prstGeom>
              <a:gradFill>
                <a:gsLst>
                  <a:gs pos="0">
                    <a:srgbClr val="9DDFA8"/>
                  </a:gs>
                  <a:gs pos="50000">
                    <a:srgbClr val="91D59D"/>
                  </a:gs>
                  <a:gs pos="100000">
                    <a:srgbClr val="7CD38C"/>
                  </a:gs>
                </a:gsLst>
                <a:lin ang="5400000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Direktur Jenderal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Pendidikan Vokasi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2"/>
              <p:cNvSpPr txBox="1"/>
              <p:nvPr/>
            </p:nvSpPr>
            <p:spPr>
              <a:xfrm>
                <a:off x="8698211" y="5442367"/>
                <a:ext cx="2744811" cy="1873865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Direktorat Akademik Pendidikan Tinggi Vokasi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2"/>
              <p:cNvSpPr txBox="1"/>
              <p:nvPr/>
            </p:nvSpPr>
            <p:spPr>
              <a:xfrm>
                <a:off x="2062833" y="8062641"/>
                <a:ext cx="5230192" cy="1015009"/>
              </a:xfrm>
              <a:prstGeom prst="rect">
                <a:avLst/>
              </a:prstGeom>
              <a:solidFill>
                <a:srgbClr val="C9D6E2"/>
              </a:solidFill>
              <a:ln w="381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Politeknik dan Akademi Komunitas Negeri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(49 Satker)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9" name="Google Shape;399;p2"/>
              <p:cNvCxnSpPr/>
              <p:nvPr/>
            </p:nvCxnSpPr>
            <p:spPr>
              <a:xfrm flipH="1">
                <a:off x="8097659" y="3792924"/>
                <a:ext cx="3" cy="3906904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0" name="Google Shape;400;p2"/>
              <p:cNvCxnSpPr>
                <a:stCxn id="396" idx="2"/>
                <a:endCxn id="401" idx="1"/>
              </p:cNvCxnSpPr>
              <p:nvPr/>
            </p:nvCxnSpPr>
            <p:spPr>
              <a:xfrm rot="-5400000" flipH="1">
                <a:off x="8934322" y="2946583"/>
                <a:ext cx="371400" cy="2009700"/>
              </a:xfrm>
              <a:prstGeom prst="bentConnector2">
                <a:avLst/>
              </a:prstGeom>
              <a:noFill/>
              <a:ln w="5715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02" name="Google Shape;402;p2"/>
              <p:cNvCxnSpPr>
                <a:stCxn id="396" idx="2"/>
                <a:endCxn id="397" idx="0"/>
              </p:cNvCxnSpPr>
              <p:nvPr/>
            </p:nvCxnSpPr>
            <p:spPr>
              <a:xfrm rot="-5400000" flipH="1">
                <a:off x="8254522" y="3626383"/>
                <a:ext cx="1676700" cy="1955400"/>
              </a:xfrm>
              <a:prstGeom prst="bentConnector3">
                <a:avLst>
                  <a:gd name="adj1" fmla="val 221575"/>
                </a:avLst>
              </a:prstGeom>
              <a:noFill/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03" name="Google Shape;403;p2"/>
              <p:cNvSpPr txBox="1"/>
              <p:nvPr/>
            </p:nvSpPr>
            <p:spPr>
              <a:xfrm>
                <a:off x="15490909" y="5438905"/>
                <a:ext cx="3057860" cy="1873865"/>
              </a:xfrm>
              <a:prstGeom prst="rect">
                <a:avLst/>
              </a:prstGeom>
              <a:gradFill>
                <a:gsLst>
                  <a:gs pos="0">
                    <a:srgbClr val="9DDFA8"/>
                  </a:gs>
                  <a:gs pos="50000">
                    <a:srgbClr val="91D59D"/>
                  </a:gs>
                  <a:gs pos="100000">
                    <a:srgbClr val="7CD38C"/>
                  </a:gs>
                </a:gsLst>
                <a:lin ang="5400000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Direktorat Kemitraan dan Penyelarasan DUDI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4" name="Google Shape;404;p2"/>
              <p:cNvCxnSpPr>
                <a:stCxn id="396" idx="2"/>
                <a:endCxn id="405" idx="0"/>
              </p:cNvCxnSpPr>
              <p:nvPr/>
            </p:nvCxnSpPr>
            <p:spPr>
              <a:xfrm rot="-5400000" flipH="1">
                <a:off x="9992722" y="1888183"/>
                <a:ext cx="1702200" cy="5457300"/>
              </a:xfrm>
              <a:prstGeom prst="bentConnector3">
                <a:avLst>
                  <a:gd name="adj1" fmla="val 215107"/>
                </a:avLst>
              </a:prstGeom>
              <a:noFill/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06" name="Google Shape;406;p2"/>
              <p:cNvCxnSpPr>
                <a:stCxn id="396" idx="2"/>
                <a:endCxn id="407" idx="0"/>
              </p:cNvCxnSpPr>
              <p:nvPr/>
            </p:nvCxnSpPr>
            <p:spPr>
              <a:xfrm rot="5400000">
                <a:off x="6239422" y="3581683"/>
                <a:ext cx="1691700" cy="2059800"/>
              </a:xfrm>
              <a:prstGeom prst="bentConnector3">
                <a:avLst>
                  <a:gd name="adj1" fmla="val 220389"/>
                </a:avLst>
              </a:prstGeom>
              <a:noFill/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408" name="Google Shape;408;p2"/>
              <p:cNvGrpSpPr/>
              <p:nvPr/>
            </p:nvGrpSpPr>
            <p:grpSpPr>
              <a:xfrm>
                <a:off x="1513633" y="3765733"/>
                <a:ext cx="6601538" cy="3565572"/>
                <a:chOff x="1513633" y="3765733"/>
                <a:chExt cx="6601538" cy="3565572"/>
              </a:xfrm>
            </p:grpSpPr>
            <p:sp>
              <p:nvSpPr>
                <p:cNvPr id="409" name="Google Shape;409;p2"/>
                <p:cNvSpPr txBox="1"/>
                <p:nvPr/>
              </p:nvSpPr>
              <p:spPr>
                <a:xfrm>
                  <a:off x="1513633" y="5457439"/>
                  <a:ext cx="2787715" cy="1873866"/>
                </a:xfrm>
                <a:prstGeom prst="rect">
                  <a:avLst/>
                </a:prstGeom>
                <a:gradFill>
                  <a:gsLst>
                    <a:gs pos="0">
                      <a:srgbClr val="9DDFA8"/>
                    </a:gs>
                    <a:gs pos="50000">
                      <a:srgbClr val="91D59D"/>
                    </a:gs>
                    <a:gs pos="100000">
                      <a:srgbClr val="7CD38C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Calibri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Direktorat Sekolah Menengah Kejuruan</a:t>
                  </a: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2"/>
                <p:cNvSpPr txBox="1"/>
                <p:nvPr/>
              </p:nvSpPr>
              <p:spPr>
                <a:xfrm>
                  <a:off x="4798393" y="5457439"/>
                  <a:ext cx="2513856" cy="1873866"/>
                </a:xfrm>
                <a:prstGeom prst="rect">
                  <a:avLst/>
                </a:prstGeom>
                <a:gradFill>
                  <a:gsLst>
                    <a:gs pos="0">
                      <a:srgbClr val="9DDFA8"/>
                    </a:gs>
                    <a:gs pos="50000">
                      <a:srgbClr val="91D59D"/>
                    </a:gs>
                    <a:gs pos="100000">
                      <a:srgbClr val="7CD38C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Calibri"/>
                    <a:buNone/>
                  </a:pPr>
                  <a:r>
                    <a:rPr lang="en-US" sz="1100" b="1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Direktorat Kursus dan Pelatihan</a:t>
                  </a: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10" name="Google Shape;410;p2"/>
                <p:cNvCxnSpPr>
                  <a:stCxn id="396" idx="2"/>
                  <a:endCxn id="409" idx="0"/>
                </p:cNvCxnSpPr>
                <p:nvPr/>
              </p:nvCxnSpPr>
              <p:spPr>
                <a:xfrm rot="5400000">
                  <a:off x="4665472" y="2007733"/>
                  <a:ext cx="1691700" cy="52077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5715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cxnSp>
            <p:nvCxnSpPr>
              <p:cNvPr id="411" name="Google Shape;411;p2"/>
              <p:cNvCxnSpPr>
                <a:stCxn id="396" idx="2"/>
                <a:endCxn id="403" idx="0"/>
              </p:cNvCxnSpPr>
              <p:nvPr/>
            </p:nvCxnSpPr>
            <p:spPr>
              <a:xfrm rot="-5400000" flipH="1">
                <a:off x="11730922" y="149983"/>
                <a:ext cx="1673100" cy="8904600"/>
              </a:xfrm>
              <a:prstGeom prst="bentConnector3">
                <a:avLst>
                  <a:gd name="adj1" fmla="val 221850"/>
                </a:avLst>
              </a:prstGeom>
              <a:noFill/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05" name="Google Shape;405;p2"/>
              <p:cNvSpPr txBox="1"/>
              <p:nvPr/>
            </p:nvSpPr>
            <p:spPr>
              <a:xfrm>
                <a:off x="12043577" y="5467986"/>
                <a:ext cx="3057866" cy="1873865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Direktorat Kelembagaan dan Sumber Daya Pendidikan Tinggi Vokasi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2"/>
              <p:cNvSpPr txBox="1"/>
              <p:nvPr/>
            </p:nvSpPr>
            <p:spPr>
              <a:xfrm>
                <a:off x="10125008" y="3916035"/>
                <a:ext cx="3286536" cy="442440"/>
              </a:xfrm>
              <a:prstGeom prst="rect">
                <a:avLst/>
              </a:prstGeom>
              <a:gradFill>
                <a:gsLst>
                  <a:gs pos="0">
                    <a:srgbClr val="9DDFA8"/>
                  </a:gs>
                  <a:gs pos="50000">
                    <a:srgbClr val="91D59D"/>
                  </a:gs>
                  <a:gs pos="100000">
                    <a:srgbClr val="7CD38C"/>
                  </a:gs>
                </a:gsLst>
                <a:lin ang="5400000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-US" sz="11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Setditjen </a:t>
                </a:r>
                <a:endParaRPr sz="11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2" name="Google Shape;412;p2"/>
            <p:cNvSpPr txBox="1"/>
            <p:nvPr/>
          </p:nvSpPr>
          <p:spPr>
            <a:xfrm>
              <a:off x="6483213" y="4946179"/>
              <a:ext cx="2862412" cy="573617"/>
            </a:xfrm>
            <a:prstGeom prst="rect">
              <a:avLst/>
            </a:prstGeom>
            <a:solidFill>
              <a:schemeClr val="accent5"/>
            </a:solidFill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BBPPMPV/BPPMPV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(7 Satker)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3" name="Google Shape;413;p2"/>
            <p:cNvCxnSpPr>
              <a:stCxn id="412" idx="0"/>
              <a:endCxn id="398" idx="0"/>
            </p:cNvCxnSpPr>
            <p:nvPr/>
          </p:nvCxnSpPr>
          <p:spPr>
            <a:xfrm rot="5400000" flipH="1">
              <a:off x="5689919" y="2721679"/>
              <a:ext cx="13200" cy="4435800"/>
            </a:xfrm>
            <a:prstGeom prst="bentConnector3">
              <a:avLst>
                <a:gd name="adj1" fmla="val 8415963"/>
              </a:avLst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414" name="Google Shape;414;p2"/>
            <p:cNvSpPr txBox="1"/>
            <p:nvPr/>
          </p:nvSpPr>
          <p:spPr>
            <a:xfrm>
              <a:off x="11504799" y="6279211"/>
              <a:ext cx="79251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fld id="{00000000-1234-1234-1234-123412341234}" type="slidenum"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fld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2"/>
          <p:cNvSpPr txBox="1"/>
          <p:nvPr/>
        </p:nvSpPr>
        <p:spPr>
          <a:xfrm>
            <a:off x="1104178" y="857295"/>
            <a:ext cx="9610302" cy="291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3763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83763"/>
                </a:solidFill>
                <a:latin typeface="Calibri"/>
                <a:ea typeface="Calibri"/>
                <a:cs typeface="Calibri"/>
                <a:sym typeface="Calibri"/>
              </a:rPr>
              <a:t>STRUKTUR ORGANISASI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5824" y="320299"/>
            <a:ext cx="10768965" cy="401320"/>
            <a:chOff x="575824" y="320299"/>
            <a:chExt cx="10768965" cy="401320"/>
          </a:xfrm>
        </p:grpSpPr>
        <p:sp>
          <p:nvSpPr>
            <p:cNvPr id="3" name="object 3"/>
            <p:cNvSpPr/>
            <p:nvPr/>
          </p:nvSpPr>
          <p:spPr>
            <a:xfrm>
              <a:off x="580567" y="320306"/>
              <a:ext cx="10759440" cy="396240"/>
            </a:xfrm>
            <a:custGeom>
              <a:avLst/>
              <a:gdLst/>
              <a:ahLst/>
              <a:cxnLst/>
              <a:rect l="l" t="t" r="r" b="b"/>
              <a:pathLst>
                <a:path w="10759440" h="396240">
                  <a:moveTo>
                    <a:pt x="10759427" y="0"/>
                  </a:moveTo>
                  <a:lnTo>
                    <a:pt x="1093597" y="0"/>
                  </a:lnTo>
                  <a:lnTo>
                    <a:pt x="0" y="0"/>
                  </a:lnTo>
                  <a:lnTo>
                    <a:pt x="0" y="396201"/>
                  </a:lnTo>
                  <a:lnTo>
                    <a:pt x="1093597" y="396201"/>
                  </a:lnTo>
                  <a:lnTo>
                    <a:pt x="10759427" y="396201"/>
                  </a:lnTo>
                  <a:lnTo>
                    <a:pt x="10759427" y="0"/>
                  </a:lnTo>
                  <a:close/>
                </a:path>
              </a:pathLst>
            </a:custGeom>
            <a:solidFill>
              <a:srgbClr val="002C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5824" y="716499"/>
              <a:ext cx="10768965" cy="0"/>
            </a:xfrm>
            <a:custGeom>
              <a:avLst/>
              <a:gdLst/>
              <a:ahLst/>
              <a:cxnLst/>
              <a:rect l="l" t="t" r="r" b="b"/>
              <a:pathLst>
                <a:path w="10768965">
                  <a:moveTo>
                    <a:pt x="0" y="0"/>
                  </a:moveTo>
                  <a:lnTo>
                    <a:pt x="1076892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80574" y="53364"/>
            <a:ext cx="10759440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  <a:p>
            <a:pPr marL="497205">
              <a:lnSpc>
                <a:spcPct val="100000"/>
              </a:lnSpc>
              <a:spcBef>
                <a:spcPts val="1225"/>
              </a:spcBef>
              <a:tabLst>
                <a:tab pos="1179195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#	Materi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Pemaparan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1300" b="1" spc="-5" dirty="0">
                <a:latin typeface="Arial"/>
                <a:cs typeface="Arial"/>
              </a:rPr>
              <a:t>Pedoman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Teknis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Untuk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Layanan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Beban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Kerja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Dosen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(BKD)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1062" y="1854737"/>
          <a:ext cx="10764520" cy="3154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66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1.	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Proses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Unit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BKD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Internal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Mengubah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Status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Keaktifan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Dosen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8445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2.	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Cara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Unit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BKD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Internal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Mengatur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Periode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BKD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Khusus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PTN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3.	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Cara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Unit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BKD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Internal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Mengatur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Periode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BKD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Selain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PTN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.	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Informas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spc="-7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Aseso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BKD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.	</a:t>
                      </a:r>
                      <a:r>
                        <a:rPr sz="1300" spc="-5" dirty="0">
                          <a:latin typeface="Arial MT"/>
                          <a:cs typeface="Arial MT"/>
                        </a:rPr>
                        <a:t>Penugasa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3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latin typeface="Arial MT"/>
                          <a:cs typeface="Arial MT"/>
                        </a:rPr>
                        <a:t>Aseso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300" spc="-5" dirty="0">
                          <a:latin typeface="Arial MT"/>
                          <a:cs typeface="Arial MT"/>
                        </a:rPr>
                        <a:t> BKD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6.	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Cara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Buka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Validasi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Beban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Kerja Dosen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(BKD)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Untuk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Unit BKD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Internal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7.	Pengesahan</a:t>
                      </a:r>
                      <a:r>
                        <a:rPr sz="1300" spc="-5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BKD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8.	Pencetakan</a:t>
                      </a:r>
                      <a:r>
                        <a:rPr sz="1300" spc="-5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LKD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71062" y="5405337"/>
          <a:ext cx="10764520" cy="792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1.	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Ketentuan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Pengisian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Beban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Kerja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Dosen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(BKD)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Untuk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Dosen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725"/>
                        </a:spcBef>
                        <a:tabLst>
                          <a:tab pos="542290" algn="l"/>
                        </a:tabLst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2.	Cara</a:t>
                      </a:r>
                      <a:r>
                        <a:rPr sz="13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Melakukan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latin typeface="Arial MT"/>
                          <a:cs typeface="Arial MT"/>
                        </a:rPr>
                        <a:t>Pelaporan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latin typeface="Arial MT"/>
                          <a:cs typeface="Arial MT"/>
                        </a:rPr>
                        <a:t>BKD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75824" y="1097499"/>
            <a:ext cx="10768965" cy="0"/>
          </a:xfrm>
          <a:custGeom>
            <a:avLst/>
            <a:gdLst/>
            <a:ahLst/>
            <a:cxnLst/>
            <a:rect l="l" t="t" r="r" b="b"/>
            <a:pathLst>
              <a:path w="10768965">
                <a:moveTo>
                  <a:pt x="0" y="0"/>
                </a:moveTo>
                <a:lnTo>
                  <a:pt x="10768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824" y="1478499"/>
            <a:ext cx="10768965" cy="0"/>
          </a:xfrm>
          <a:custGeom>
            <a:avLst/>
            <a:gdLst/>
            <a:ahLst/>
            <a:cxnLst/>
            <a:rect l="l" t="t" r="r" b="b"/>
            <a:pathLst>
              <a:path w="10768965">
                <a:moveTo>
                  <a:pt x="0" y="0"/>
                </a:moveTo>
                <a:lnTo>
                  <a:pt x="10768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74174" y="1102262"/>
            <a:ext cx="9665970" cy="37147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8001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30"/>
              </a:spcBef>
              <a:tabLst>
                <a:tab pos="542290" algn="l"/>
              </a:tabLst>
            </a:pPr>
            <a:r>
              <a:rPr sz="1300" spc="-5" dirty="0">
                <a:latin typeface="Arial MT"/>
                <a:cs typeface="Arial MT"/>
              </a:rPr>
              <a:t>1.	</a:t>
            </a:r>
            <a:r>
              <a:rPr sz="1300" spc="-25" dirty="0">
                <a:latin typeface="Arial MT"/>
                <a:cs typeface="Arial MT"/>
              </a:rPr>
              <a:t>Tentang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Beban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Kerja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Dosen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20</a:t>
            </a:fld>
            <a:endParaRPr spc="1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3600" y="1550635"/>
            <a:ext cx="1390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latin typeface="Arial"/>
                <a:cs typeface="Arial"/>
              </a:rPr>
              <a:t>Unit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BKD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Internal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600" y="5093635"/>
            <a:ext cx="5302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latin typeface="Arial"/>
                <a:cs typeface="Arial"/>
              </a:rPr>
              <a:t>Dosen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solidFill>
                  <a:srgbClr val="000000"/>
                </a:solidFill>
                <a:latin typeface="Trebuchet MS"/>
                <a:cs typeface="Trebuchet MS"/>
              </a:rPr>
              <a:t>TEN</a:t>
            </a:r>
            <a:r>
              <a:rPr sz="1600" b="1" spc="-9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ANG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50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1600" b="1" spc="14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KE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190" dirty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050" y="1025947"/>
            <a:ext cx="111823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Beban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Kerja Dosen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(BKD)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merupakan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kegiatan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600" spc="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diwajibkan kepada</a:t>
            </a:r>
            <a:r>
              <a:rPr sz="16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Dosen</a:t>
            </a:r>
            <a:r>
              <a:rPr sz="1600" b="1" spc="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dalam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menjalankan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 tugas dan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 kewajibannya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sebagai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pendidik profesional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dan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ilmuwan pada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kurun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 waktu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tertentu.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BKD dilakukan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600" spc="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merekam</a:t>
            </a:r>
            <a:r>
              <a:rPr sz="16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Kinerja </a:t>
            </a:r>
            <a:r>
              <a:rPr sz="1600" b="1" spc="-43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Dosen</a:t>
            </a:r>
            <a:r>
              <a:rPr sz="16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dalam menjalankan </a:t>
            </a:r>
            <a:r>
              <a:rPr sz="1600" b="1" spc="-15" dirty="0">
                <a:solidFill>
                  <a:srgbClr val="000C20"/>
                </a:solidFill>
                <a:latin typeface="Arial"/>
                <a:cs typeface="Arial"/>
              </a:rPr>
              <a:t>Tridharma</a:t>
            </a:r>
            <a:r>
              <a:rPr sz="1600" spc="-1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29824" y="2148625"/>
            <a:ext cx="3369310" cy="3448050"/>
          </a:xfrm>
          <a:prstGeom prst="rect">
            <a:avLst/>
          </a:prstGeom>
          <a:ln w="28574">
            <a:solidFill>
              <a:srgbClr val="0000F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542925" marR="147320" indent="-482600">
              <a:lnSpc>
                <a:spcPct val="101699"/>
              </a:lnSpc>
              <a:spcBef>
                <a:spcPts val="960"/>
              </a:spcBef>
              <a:buSzPct val="125000"/>
              <a:buFont typeface="MS PGothic"/>
              <a:buChar char="✓"/>
              <a:tabLst>
                <a:tab pos="542290" algn="l"/>
                <a:tab pos="542925" algn="l"/>
              </a:tabLst>
            </a:pP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Secara detail BKD dijelaskan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dalam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UU No.14 </a:t>
            </a:r>
            <a:r>
              <a:rPr sz="1600" b="1" spc="-30" dirty="0">
                <a:solidFill>
                  <a:srgbClr val="000C20"/>
                </a:solidFill>
                <a:latin typeface="Arial"/>
                <a:cs typeface="Arial"/>
              </a:rPr>
              <a:t>Tahun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2005 </a:t>
            </a:r>
            <a:r>
              <a:rPr sz="1600" b="1" spc="-43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000C20"/>
                </a:solidFill>
                <a:latin typeface="Arial"/>
                <a:cs typeface="Arial"/>
              </a:rPr>
              <a:t>Tentang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Guru dan Dosen </a:t>
            </a:r>
            <a:r>
              <a:rPr sz="16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Pasal</a:t>
            </a:r>
            <a:r>
              <a:rPr sz="16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72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✓"/>
            </a:pPr>
            <a:endParaRPr sz="1650">
              <a:latin typeface="Arial"/>
              <a:cs typeface="Arial"/>
            </a:endParaRPr>
          </a:p>
          <a:p>
            <a:pPr marL="542925" marR="85725" indent="-428625">
              <a:lnSpc>
                <a:spcPct val="100000"/>
              </a:lnSpc>
              <a:buFont typeface="MS PGothic"/>
              <a:buChar char="✓"/>
              <a:tabLst>
                <a:tab pos="542290" algn="l"/>
                <a:tab pos="542925" algn="l"/>
              </a:tabLst>
            </a:pP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BKD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wajib dilaporkan pada </a:t>
            </a:r>
            <a:r>
              <a:rPr sz="16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setiap semester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di perguruan </a:t>
            </a:r>
            <a:r>
              <a:rPr sz="1600" spc="-4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tinggi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penugasan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✓"/>
            </a:pPr>
            <a:endParaRPr sz="1650">
              <a:latin typeface="Arial MT"/>
              <a:cs typeface="Arial MT"/>
            </a:endParaRPr>
          </a:p>
          <a:p>
            <a:pPr marL="542925" marR="85725" indent="-428625">
              <a:lnSpc>
                <a:spcPct val="100000"/>
              </a:lnSpc>
              <a:buFont typeface="MS PGothic"/>
              <a:buChar char="✓"/>
              <a:tabLst>
                <a:tab pos="542290" algn="l"/>
                <a:tab pos="542925" algn="l"/>
              </a:tabLst>
            </a:pP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Ketentuan</a:t>
            </a:r>
            <a:r>
              <a:rPr sz="1600" spc="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kriteria </a:t>
            </a:r>
            <a:r>
              <a:rPr sz="16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pencapaian</a:t>
            </a:r>
            <a:r>
              <a:rPr sz="16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yaitu</a:t>
            </a:r>
            <a:r>
              <a:rPr sz="1600" b="1" spc="43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minimal </a:t>
            </a:r>
            <a:r>
              <a:rPr sz="16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12</a:t>
            </a:r>
            <a:r>
              <a:rPr sz="16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sks</a:t>
            </a:r>
            <a:r>
              <a:rPr sz="16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dan</a:t>
            </a:r>
            <a:r>
              <a:rPr sz="16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maksimal</a:t>
            </a:r>
            <a:r>
              <a:rPr sz="16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16</a:t>
            </a:r>
            <a:r>
              <a:rPr sz="16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sks.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6025" y="2817899"/>
            <a:ext cx="2299970" cy="1679575"/>
          </a:xfrm>
          <a:custGeom>
            <a:avLst/>
            <a:gdLst/>
            <a:ahLst/>
            <a:cxnLst/>
            <a:rect l="l" t="t" r="r" b="b"/>
            <a:pathLst>
              <a:path w="2299970" h="1679575">
                <a:moveTo>
                  <a:pt x="2019594" y="1679399"/>
                </a:moveTo>
                <a:lnTo>
                  <a:pt x="279905" y="1679399"/>
                </a:lnTo>
                <a:lnTo>
                  <a:pt x="234503" y="1675736"/>
                </a:lnTo>
                <a:lnTo>
                  <a:pt x="191433" y="1665130"/>
                </a:lnTo>
                <a:lnTo>
                  <a:pt x="151272" y="1648157"/>
                </a:lnTo>
                <a:lnTo>
                  <a:pt x="114596" y="1625394"/>
                </a:lnTo>
                <a:lnTo>
                  <a:pt x="81982" y="1597417"/>
                </a:lnTo>
                <a:lnTo>
                  <a:pt x="54005" y="1564803"/>
                </a:lnTo>
                <a:lnTo>
                  <a:pt x="31242" y="1528127"/>
                </a:lnTo>
                <a:lnTo>
                  <a:pt x="14269" y="1487966"/>
                </a:lnTo>
                <a:lnTo>
                  <a:pt x="3663" y="1444896"/>
                </a:lnTo>
                <a:lnTo>
                  <a:pt x="0" y="1399494"/>
                </a:lnTo>
                <a:lnTo>
                  <a:pt x="0" y="279905"/>
                </a:lnTo>
                <a:lnTo>
                  <a:pt x="3663" y="234503"/>
                </a:lnTo>
                <a:lnTo>
                  <a:pt x="14269" y="191433"/>
                </a:lnTo>
                <a:lnTo>
                  <a:pt x="31242" y="151272"/>
                </a:lnTo>
                <a:lnTo>
                  <a:pt x="54005" y="114597"/>
                </a:lnTo>
                <a:lnTo>
                  <a:pt x="81982" y="81982"/>
                </a:lnTo>
                <a:lnTo>
                  <a:pt x="114596" y="54005"/>
                </a:lnTo>
                <a:lnTo>
                  <a:pt x="151272" y="31242"/>
                </a:lnTo>
                <a:lnTo>
                  <a:pt x="191433" y="14269"/>
                </a:lnTo>
                <a:lnTo>
                  <a:pt x="234503" y="3663"/>
                </a:lnTo>
                <a:lnTo>
                  <a:pt x="279905" y="0"/>
                </a:lnTo>
                <a:lnTo>
                  <a:pt x="2019594" y="0"/>
                </a:lnTo>
                <a:lnTo>
                  <a:pt x="2074456" y="5428"/>
                </a:lnTo>
                <a:lnTo>
                  <a:pt x="2126709" y="21306"/>
                </a:lnTo>
                <a:lnTo>
                  <a:pt x="2174886" y="47027"/>
                </a:lnTo>
                <a:lnTo>
                  <a:pt x="2217517" y="81982"/>
                </a:lnTo>
                <a:lnTo>
                  <a:pt x="2252472" y="124613"/>
                </a:lnTo>
                <a:lnTo>
                  <a:pt x="2278193" y="172790"/>
                </a:lnTo>
                <a:lnTo>
                  <a:pt x="2294071" y="225043"/>
                </a:lnTo>
                <a:lnTo>
                  <a:pt x="2299499" y="279905"/>
                </a:lnTo>
                <a:lnTo>
                  <a:pt x="2299499" y="1399494"/>
                </a:lnTo>
                <a:lnTo>
                  <a:pt x="2295836" y="1444896"/>
                </a:lnTo>
                <a:lnTo>
                  <a:pt x="2285230" y="1487966"/>
                </a:lnTo>
                <a:lnTo>
                  <a:pt x="2268257" y="1528127"/>
                </a:lnTo>
                <a:lnTo>
                  <a:pt x="2245494" y="1564803"/>
                </a:lnTo>
                <a:lnTo>
                  <a:pt x="2217517" y="1597417"/>
                </a:lnTo>
                <a:lnTo>
                  <a:pt x="2184902" y="1625394"/>
                </a:lnTo>
                <a:lnTo>
                  <a:pt x="2148227" y="1648157"/>
                </a:lnTo>
                <a:lnTo>
                  <a:pt x="2108066" y="1665130"/>
                </a:lnTo>
                <a:lnTo>
                  <a:pt x="2064996" y="1675736"/>
                </a:lnTo>
                <a:lnTo>
                  <a:pt x="2019594" y="16793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5312" y="2937162"/>
            <a:ext cx="1697355" cy="13855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330"/>
              </a:spcBef>
            </a:pPr>
            <a:r>
              <a:rPr sz="1200" b="1" spc="-5" dirty="0">
                <a:latin typeface="Arial"/>
                <a:cs typeface="Arial"/>
              </a:rPr>
              <a:t>PENGAJARAN</a:t>
            </a:r>
            <a:endParaRPr sz="1200">
              <a:latin typeface="Arial"/>
              <a:cs typeface="Arial"/>
            </a:endParaRPr>
          </a:p>
          <a:p>
            <a:pPr marL="325120" marR="439420" indent="-313055">
              <a:lnSpc>
                <a:spcPct val="113599"/>
              </a:lnSpc>
              <a:spcBef>
                <a:spcPts val="35"/>
              </a:spcBef>
              <a:buChar char="●"/>
              <a:tabLst>
                <a:tab pos="325120" algn="l"/>
                <a:tab pos="325755" algn="l"/>
              </a:tabLst>
            </a:pPr>
            <a:r>
              <a:rPr sz="1100" dirty="0">
                <a:latin typeface="Arial MT"/>
                <a:cs typeface="Arial MT"/>
              </a:rPr>
              <a:t>Merencanakan  </a:t>
            </a:r>
            <a:r>
              <a:rPr sz="1100" spc="-5" dirty="0">
                <a:latin typeface="Arial MT"/>
                <a:cs typeface="Arial MT"/>
              </a:rPr>
              <a:t>pembelajaran</a:t>
            </a:r>
            <a:endParaRPr sz="1100">
              <a:latin typeface="Arial MT"/>
              <a:cs typeface="Arial MT"/>
            </a:endParaRPr>
          </a:p>
          <a:p>
            <a:pPr marL="325120" marR="5080" indent="-313055">
              <a:lnSpc>
                <a:spcPct val="113599"/>
              </a:lnSpc>
              <a:buChar char="●"/>
              <a:tabLst>
                <a:tab pos="325120" algn="l"/>
                <a:tab pos="325755" algn="l"/>
              </a:tabLst>
            </a:pPr>
            <a:r>
              <a:rPr sz="1100" dirty="0">
                <a:latin typeface="Arial MT"/>
                <a:cs typeface="Arial MT"/>
              </a:rPr>
              <a:t>Melaksanakan</a:t>
            </a:r>
            <a:r>
              <a:rPr sz="1100" spc="-5" dirty="0">
                <a:latin typeface="Arial MT"/>
                <a:cs typeface="Arial MT"/>
              </a:rPr>
              <a:t> proses  pembelajaran</a:t>
            </a:r>
            <a:endParaRPr sz="1100">
              <a:latin typeface="Arial MT"/>
              <a:cs typeface="Arial MT"/>
            </a:endParaRPr>
          </a:p>
          <a:p>
            <a:pPr marL="325120" marR="292100" indent="-313055">
              <a:lnSpc>
                <a:spcPct val="113599"/>
              </a:lnSpc>
              <a:buChar char="●"/>
              <a:tabLst>
                <a:tab pos="325120" algn="l"/>
                <a:tab pos="325755" algn="l"/>
              </a:tabLst>
            </a:pPr>
            <a:r>
              <a:rPr sz="1100" dirty="0">
                <a:latin typeface="Arial MT"/>
                <a:cs typeface="Arial MT"/>
              </a:rPr>
              <a:t>Membimbing</a:t>
            </a:r>
            <a:r>
              <a:rPr sz="1100" spc="-5" dirty="0">
                <a:latin typeface="Arial MT"/>
                <a:cs typeface="Arial MT"/>
              </a:rPr>
              <a:t> dan  </a:t>
            </a:r>
            <a:r>
              <a:rPr sz="1100" dirty="0">
                <a:latin typeface="Arial MT"/>
                <a:cs typeface="Arial MT"/>
              </a:rPr>
              <a:t>melatih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2875" y="2793650"/>
            <a:ext cx="2369820" cy="923925"/>
          </a:xfrm>
          <a:custGeom>
            <a:avLst/>
            <a:gdLst/>
            <a:ahLst/>
            <a:cxnLst/>
            <a:rect l="l" t="t" r="r" b="b"/>
            <a:pathLst>
              <a:path w="2369820" h="923925">
                <a:moveTo>
                  <a:pt x="2215496" y="923399"/>
                </a:moveTo>
                <a:lnTo>
                  <a:pt x="153903" y="923399"/>
                </a:lnTo>
                <a:lnTo>
                  <a:pt x="105257" y="915553"/>
                </a:lnTo>
                <a:lnTo>
                  <a:pt x="63009" y="893705"/>
                </a:lnTo>
                <a:lnTo>
                  <a:pt x="29694" y="860390"/>
                </a:lnTo>
                <a:lnTo>
                  <a:pt x="7846" y="818142"/>
                </a:lnTo>
                <a:lnTo>
                  <a:pt x="0" y="769496"/>
                </a:lnTo>
                <a:lnTo>
                  <a:pt x="0" y="153903"/>
                </a:lnTo>
                <a:lnTo>
                  <a:pt x="7846" y="105257"/>
                </a:lnTo>
                <a:lnTo>
                  <a:pt x="29694" y="63009"/>
                </a:lnTo>
                <a:lnTo>
                  <a:pt x="63009" y="29694"/>
                </a:lnTo>
                <a:lnTo>
                  <a:pt x="105257" y="7846"/>
                </a:lnTo>
                <a:lnTo>
                  <a:pt x="153903" y="0"/>
                </a:lnTo>
                <a:lnTo>
                  <a:pt x="2215496" y="0"/>
                </a:lnTo>
                <a:lnTo>
                  <a:pt x="2274393" y="11715"/>
                </a:lnTo>
                <a:lnTo>
                  <a:pt x="2324322" y="45077"/>
                </a:lnTo>
                <a:lnTo>
                  <a:pt x="2357684" y="95006"/>
                </a:lnTo>
                <a:lnTo>
                  <a:pt x="2369399" y="153903"/>
                </a:lnTo>
                <a:lnTo>
                  <a:pt x="2369399" y="769496"/>
                </a:lnTo>
                <a:lnTo>
                  <a:pt x="2361553" y="818142"/>
                </a:lnTo>
                <a:lnTo>
                  <a:pt x="2339705" y="860390"/>
                </a:lnTo>
                <a:lnTo>
                  <a:pt x="2306390" y="893705"/>
                </a:lnTo>
                <a:lnTo>
                  <a:pt x="2264142" y="915553"/>
                </a:lnTo>
                <a:lnTo>
                  <a:pt x="2215496" y="9233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75257" y="2878985"/>
            <a:ext cx="1769745" cy="4445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PENELITIAN</a:t>
            </a:r>
            <a:endParaRPr sz="1200">
              <a:latin typeface="Arial"/>
              <a:cs typeface="Arial"/>
            </a:endParaRPr>
          </a:p>
          <a:p>
            <a:pPr marL="325120" indent="-313055">
              <a:lnSpc>
                <a:spcPct val="100000"/>
              </a:lnSpc>
              <a:spcBef>
                <a:spcPts val="209"/>
              </a:spcBef>
              <a:buSzPct val="91666"/>
              <a:buChar char="●"/>
              <a:tabLst>
                <a:tab pos="325120" algn="l"/>
                <a:tab pos="325755" algn="l"/>
              </a:tabLst>
            </a:pPr>
            <a:r>
              <a:rPr sz="1200" dirty="0">
                <a:latin typeface="Arial MT"/>
                <a:cs typeface="Arial MT"/>
              </a:rPr>
              <a:t>Melakukan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penelitian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4399" y="2793650"/>
            <a:ext cx="2200275" cy="1679575"/>
          </a:xfrm>
          <a:custGeom>
            <a:avLst/>
            <a:gdLst/>
            <a:ahLst/>
            <a:cxnLst/>
            <a:rect l="l" t="t" r="r" b="b"/>
            <a:pathLst>
              <a:path w="2200275" h="1679575">
                <a:moveTo>
                  <a:pt x="1919994" y="1679399"/>
                </a:moveTo>
                <a:lnTo>
                  <a:pt x="279905" y="1679399"/>
                </a:lnTo>
                <a:lnTo>
                  <a:pt x="234503" y="1675736"/>
                </a:lnTo>
                <a:lnTo>
                  <a:pt x="191433" y="1665130"/>
                </a:lnTo>
                <a:lnTo>
                  <a:pt x="151272" y="1648157"/>
                </a:lnTo>
                <a:lnTo>
                  <a:pt x="114596" y="1625394"/>
                </a:lnTo>
                <a:lnTo>
                  <a:pt x="81982" y="1597417"/>
                </a:lnTo>
                <a:lnTo>
                  <a:pt x="54005" y="1564803"/>
                </a:lnTo>
                <a:lnTo>
                  <a:pt x="31242" y="1528127"/>
                </a:lnTo>
                <a:lnTo>
                  <a:pt x="14269" y="1487966"/>
                </a:lnTo>
                <a:lnTo>
                  <a:pt x="3663" y="1444896"/>
                </a:lnTo>
                <a:lnTo>
                  <a:pt x="0" y="1399494"/>
                </a:lnTo>
                <a:lnTo>
                  <a:pt x="0" y="279905"/>
                </a:lnTo>
                <a:lnTo>
                  <a:pt x="3663" y="234503"/>
                </a:lnTo>
                <a:lnTo>
                  <a:pt x="14269" y="191433"/>
                </a:lnTo>
                <a:lnTo>
                  <a:pt x="31242" y="151272"/>
                </a:lnTo>
                <a:lnTo>
                  <a:pt x="54005" y="114597"/>
                </a:lnTo>
                <a:lnTo>
                  <a:pt x="81982" y="81982"/>
                </a:lnTo>
                <a:lnTo>
                  <a:pt x="114596" y="54005"/>
                </a:lnTo>
                <a:lnTo>
                  <a:pt x="151272" y="31242"/>
                </a:lnTo>
                <a:lnTo>
                  <a:pt x="191433" y="14269"/>
                </a:lnTo>
                <a:lnTo>
                  <a:pt x="234503" y="3663"/>
                </a:lnTo>
                <a:lnTo>
                  <a:pt x="279905" y="0"/>
                </a:lnTo>
                <a:lnTo>
                  <a:pt x="1919994" y="0"/>
                </a:lnTo>
                <a:lnTo>
                  <a:pt x="1974856" y="5428"/>
                </a:lnTo>
                <a:lnTo>
                  <a:pt x="2027109" y="21306"/>
                </a:lnTo>
                <a:lnTo>
                  <a:pt x="2075286" y="47027"/>
                </a:lnTo>
                <a:lnTo>
                  <a:pt x="2117917" y="81982"/>
                </a:lnTo>
                <a:lnTo>
                  <a:pt x="2152872" y="124613"/>
                </a:lnTo>
                <a:lnTo>
                  <a:pt x="2178593" y="172790"/>
                </a:lnTo>
                <a:lnTo>
                  <a:pt x="2194471" y="225043"/>
                </a:lnTo>
                <a:lnTo>
                  <a:pt x="2199899" y="279905"/>
                </a:lnTo>
                <a:lnTo>
                  <a:pt x="2199899" y="1399494"/>
                </a:lnTo>
                <a:lnTo>
                  <a:pt x="2196236" y="1444896"/>
                </a:lnTo>
                <a:lnTo>
                  <a:pt x="2185630" y="1487966"/>
                </a:lnTo>
                <a:lnTo>
                  <a:pt x="2168657" y="1528127"/>
                </a:lnTo>
                <a:lnTo>
                  <a:pt x="2145894" y="1564803"/>
                </a:lnTo>
                <a:lnTo>
                  <a:pt x="2117917" y="1597417"/>
                </a:lnTo>
                <a:lnTo>
                  <a:pt x="2085303" y="1625394"/>
                </a:lnTo>
                <a:lnTo>
                  <a:pt x="2048627" y="1648157"/>
                </a:lnTo>
                <a:lnTo>
                  <a:pt x="2008466" y="1665130"/>
                </a:lnTo>
                <a:lnTo>
                  <a:pt x="1965396" y="1675736"/>
                </a:lnTo>
                <a:lnTo>
                  <a:pt x="1919994" y="16793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45956" y="2863983"/>
            <a:ext cx="149733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marR="151130" indent="16510">
              <a:lnSpc>
                <a:spcPct val="114599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PENGABDIAN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MAS</a:t>
            </a:r>
            <a:r>
              <a:rPr sz="1200" b="1" spc="-110" dirty="0">
                <a:latin typeface="Arial"/>
                <a:cs typeface="Arial"/>
              </a:rPr>
              <a:t>Y</a:t>
            </a:r>
            <a:r>
              <a:rPr sz="1200" b="1" spc="-5" dirty="0">
                <a:latin typeface="Arial"/>
                <a:cs typeface="Arial"/>
              </a:rPr>
              <a:t>ARAK</a:t>
            </a:r>
            <a:r>
              <a:rPr sz="1200" b="1" spc="-90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  <a:p>
            <a:pPr marL="332740" marR="5080" indent="-313055">
              <a:lnSpc>
                <a:spcPct val="114599"/>
              </a:lnSpc>
              <a:buSzPct val="91666"/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Arial MT"/>
                <a:cs typeface="Arial MT"/>
              </a:rPr>
              <a:t>Melakukan</a:t>
            </a:r>
            <a:r>
              <a:rPr sz="1200" spc="-5" dirty="0">
                <a:latin typeface="Arial MT"/>
                <a:cs typeface="Arial MT"/>
              </a:rPr>
              <a:t> tugas  tambahan</a:t>
            </a:r>
            <a:endParaRPr sz="1200">
              <a:latin typeface="Arial MT"/>
              <a:cs typeface="Arial MT"/>
            </a:endParaRPr>
          </a:p>
          <a:p>
            <a:pPr marL="332740" marR="344805" indent="-320675">
              <a:lnSpc>
                <a:spcPct val="114599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 MT"/>
                <a:cs typeface="Arial MT"/>
              </a:rPr>
              <a:t>Pengabdian  </a:t>
            </a:r>
            <a:r>
              <a:rPr sz="1200" dirty="0">
                <a:latin typeface="Arial MT"/>
                <a:cs typeface="Arial MT"/>
              </a:rPr>
              <a:t>masyarakat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21</a:t>
            </a:fld>
            <a:endParaRPr spc="1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1836824" y="2148625"/>
            <a:ext cx="4550410" cy="462280"/>
          </a:xfrm>
          <a:prstGeom prst="rect">
            <a:avLst/>
          </a:prstGeom>
          <a:solidFill>
            <a:srgbClr val="307AF3"/>
          </a:solidFill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TRIDHARMA</a:t>
            </a:r>
            <a:r>
              <a:rPr sz="1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PERGURUAN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TINGGI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125" y="3556449"/>
            <a:ext cx="4733290" cy="2235835"/>
            <a:chOff x="565125" y="3556449"/>
            <a:chExt cx="4733290" cy="2235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125" y="3556449"/>
              <a:ext cx="4733283" cy="22354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674" y="3842324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95823" y="38804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446174" y="3545800"/>
            <a:ext cx="3890010" cy="2085975"/>
            <a:chOff x="5446174" y="3545800"/>
            <a:chExt cx="3890010" cy="20859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6174" y="3545800"/>
              <a:ext cx="3889472" cy="2085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849" y="4290625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36999" y="43287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549" y="3161170"/>
            <a:ext cx="25361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" algn="l"/>
              </a:tabLst>
            </a:pPr>
            <a:r>
              <a:rPr sz="1300" b="1" spc="-5" dirty="0">
                <a:latin typeface="Arial"/>
                <a:cs typeface="Arial"/>
              </a:rPr>
              <a:t>b.	</a:t>
            </a:r>
            <a:r>
              <a:rPr sz="1300" b="1" dirty="0">
                <a:latin typeface="Arial"/>
                <a:cs typeface="Arial"/>
              </a:rPr>
              <a:t>Mengecek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Status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Keaktifan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22</a:t>
            </a:fld>
            <a:endParaRPr spc="10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solidFill>
                  <a:srgbClr val="000000"/>
                </a:solidFill>
                <a:latin typeface="Trebuchet MS"/>
                <a:cs typeface="Trebuchet MS"/>
              </a:rPr>
              <a:t>TEN</a:t>
            </a:r>
            <a:r>
              <a:rPr sz="1600" b="1" spc="-9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ANG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50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1600" b="1" spc="14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KE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190" dirty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32650" y="3612220"/>
            <a:ext cx="22180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1. Klik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menu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‘Profil’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,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kemudian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‘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Data</a:t>
            </a:r>
            <a:r>
              <a:rPr sz="13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Pribadi’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32650" y="4206581"/>
            <a:ext cx="18319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2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r>
              <a:rPr sz="1300" spc="-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And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dapa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t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cek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status  keaktifan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pada bagian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‘Kepegawaian’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1575" y="798970"/>
            <a:ext cx="43345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8460" algn="l"/>
              </a:tabLst>
            </a:pPr>
            <a:r>
              <a:rPr sz="1300" b="1" spc="-5" dirty="0">
                <a:latin typeface="Arial"/>
                <a:cs typeface="Arial"/>
              </a:rPr>
              <a:t>a.	Dosen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25" dirty="0">
                <a:latin typeface="Arial"/>
                <a:cs typeface="Arial"/>
              </a:rPr>
              <a:t>Yang</a:t>
            </a:r>
            <a:r>
              <a:rPr sz="1300" b="1" spc="-15" dirty="0">
                <a:latin typeface="Arial"/>
                <a:cs typeface="Arial"/>
              </a:rPr>
              <a:t> Wajib </a:t>
            </a:r>
            <a:r>
              <a:rPr sz="1300" b="1" dirty="0">
                <a:latin typeface="Arial"/>
                <a:cs typeface="Arial"/>
              </a:rPr>
              <a:t>Melaporkan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Beban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Kerja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Dosen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667687" y="1214437"/>
          <a:ext cx="8846820" cy="2011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49">
                <a:tc>
                  <a:txBody>
                    <a:bodyPr/>
                    <a:lstStyle/>
                    <a:p>
                      <a:pPr marL="1258570" marR="412115" indent="-8413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Status Dosen yang 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Wajib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Melaporkan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BKD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(Dosen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memiliki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NIDN)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1C3FA"/>
                    </a:solidFill>
                  </a:tcPr>
                </a:tc>
                <a:tc>
                  <a:txBody>
                    <a:bodyPr/>
                    <a:lstStyle/>
                    <a:p>
                      <a:pPr marL="863600" marR="158115" indent="-70167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Status Dosen yang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Tidak 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Wajib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Melaporkan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BKD </a:t>
                      </a:r>
                      <a:r>
                        <a:rPr sz="1400" b="1" spc="-3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(Dosen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memiliki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NIDK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dan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NUP)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1C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Tugas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Belajar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7378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Cuti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(Cuti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di luar tanggungan negara)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-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Dosen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memiliki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NIDN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Aktif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ida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k</a:t>
                      </a:r>
                      <a:r>
                        <a:rPr sz="14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Aktif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Izin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Belajar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5441412" y="3541037"/>
            <a:ext cx="3899535" cy="226631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R="1104265" algn="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0362" y="3551687"/>
            <a:ext cx="4742815" cy="224536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 marL="74168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2549" y="798970"/>
            <a:ext cx="22980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" algn="l"/>
              </a:tabLst>
            </a:pPr>
            <a:r>
              <a:rPr sz="1300" b="1" spc="-5" dirty="0">
                <a:latin typeface="Arial"/>
                <a:cs typeface="Arial"/>
              </a:rPr>
              <a:t>b.	</a:t>
            </a:r>
            <a:r>
              <a:rPr sz="1300" b="1" dirty="0">
                <a:latin typeface="Arial"/>
                <a:cs typeface="Arial"/>
              </a:rPr>
              <a:t>Mengecek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Status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Dosen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solidFill>
                  <a:srgbClr val="000000"/>
                </a:solidFill>
                <a:latin typeface="Trebuchet MS"/>
                <a:cs typeface="Trebuchet MS"/>
              </a:rPr>
              <a:t>TEN</a:t>
            </a:r>
            <a:r>
              <a:rPr sz="1600" b="1" spc="-9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ANG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50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1600" b="1" spc="14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KE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190" dirty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5575" y="1260163"/>
            <a:ext cx="3853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Saa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melengkapi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lapora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n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BK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D</a:t>
            </a:r>
            <a:r>
              <a:rPr sz="1400" spc="-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,</a:t>
            </a:r>
            <a:r>
              <a:rPr sz="1400" spc="-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And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dapat 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mengecek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halaman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Biodata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5975" y="1686883"/>
            <a:ext cx="33064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“Layanan</a:t>
            </a:r>
            <a:r>
              <a:rPr sz="14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BKD”,</a:t>
            </a:r>
            <a:r>
              <a:rPr sz="1400" b="1" spc="-3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4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pilih </a:t>
            </a:r>
            <a:r>
              <a:rPr sz="1400" spc="-3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“Rekap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Kegiatan”</a:t>
            </a:r>
            <a:endParaRPr sz="1400">
              <a:latin typeface="Arial MT"/>
              <a:cs typeface="Arial MT"/>
            </a:endParaRPr>
          </a:p>
          <a:p>
            <a:pPr marL="389255" indent="-377190">
              <a:lnSpc>
                <a:spcPct val="100000"/>
              </a:lnSpc>
              <a:buAutoNum type="arabicPeriod"/>
              <a:tabLst>
                <a:tab pos="389255" algn="l"/>
                <a:tab pos="38989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Pada</a:t>
            </a:r>
            <a:r>
              <a:rPr sz="14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kategori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“Biodata”</a:t>
            </a:r>
            <a:r>
              <a:rPr sz="1400" b="1" spc="-3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silakan</a:t>
            </a:r>
            <a:r>
              <a:rPr sz="14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cek</a:t>
            </a:r>
            <a:endParaRPr sz="140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</a:pP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“Status</a:t>
            </a:r>
            <a:r>
              <a:rPr sz="1400" b="1" spc="-5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Dosen”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13400" y="3437575"/>
            <a:ext cx="3675379" cy="247078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Catatan:</a:t>
            </a:r>
            <a:endParaRPr sz="1400">
              <a:latin typeface="Arial"/>
              <a:cs typeface="Arial"/>
            </a:endParaRPr>
          </a:p>
          <a:p>
            <a:pPr marL="542925" marR="195580" indent="-320675">
              <a:lnSpc>
                <a:spcPct val="114999"/>
              </a:lnSpc>
              <a:spcBef>
                <a:spcPts val="1240"/>
              </a:spcBef>
              <a:buChar char="●"/>
              <a:tabLst>
                <a:tab pos="542290" algn="l"/>
                <a:tab pos="542925" algn="l"/>
              </a:tabLst>
            </a:pP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ada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keaktifan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tidak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sesuai, </a:t>
            </a:r>
            <a:r>
              <a:rPr sz="1200" spc="-3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mohon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hubungi Admin PT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Anda untuk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melakukan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penyesuaian.</a:t>
            </a:r>
            <a:endParaRPr sz="1200">
              <a:latin typeface="Arial MT"/>
              <a:cs typeface="Arial MT"/>
            </a:endParaRPr>
          </a:p>
          <a:p>
            <a:pPr marL="542925" indent="-320675">
              <a:lnSpc>
                <a:spcPct val="100000"/>
              </a:lnSpc>
              <a:spcBef>
                <a:spcPts val="219"/>
              </a:spcBef>
              <a:buChar char="●"/>
              <a:tabLst>
                <a:tab pos="542290" algn="l"/>
                <a:tab pos="542925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Apabil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keaktifan</a:t>
            </a:r>
            <a:r>
              <a:rPr sz="1200" spc="-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And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belum</a:t>
            </a:r>
            <a:endParaRPr sz="1200">
              <a:latin typeface="Arial MT"/>
              <a:cs typeface="Arial MT"/>
            </a:endParaRPr>
          </a:p>
          <a:p>
            <a:pPr marL="542925" marR="195580">
              <a:lnSpc>
                <a:spcPct val="114999"/>
              </a:lnSpc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ter-</a:t>
            </a:r>
            <a:r>
              <a:rPr sz="1200" i="1" spc="-5" dirty="0">
                <a:solidFill>
                  <a:srgbClr val="000C20"/>
                </a:solidFill>
                <a:latin typeface="Arial"/>
                <a:cs typeface="Arial"/>
              </a:rPr>
              <a:t>update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sebelum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periode pengumpulan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,</a:t>
            </a:r>
            <a:r>
              <a:rPr sz="1200" spc="-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And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dapa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t</a:t>
            </a:r>
            <a:r>
              <a:rPr sz="1200" spc="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menghubung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i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 Uni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t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 BKD  PT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Anda untuk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melakukan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penyesuaian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dengan fitur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‘Alih Status’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agar dapat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melanjutkan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proses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pengumpulan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7500" y="1398599"/>
            <a:ext cx="7417434" cy="3375660"/>
            <a:chOff x="417500" y="1398599"/>
            <a:chExt cx="7417434" cy="33756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500" y="1398599"/>
              <a:ext cx="7416852" cy="33752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524" y="3329524"/>
              <a:ext cx="411900" cy="435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7673" y="33676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4624" y="3593475"/>
              <a:ext cx="411900" cy="435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11773" y="36315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2737" y="1393837"/>
            <a:ext cx="7426959" cy="338518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711200">
              <a:lnSpc>
                <a:spcPct val="100000"/>
              </a:lnSpc>
              <a:spcBef>
                <a:spcPts val="1090"/>
              </a:spcBef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4905375">
              <a:lnSpc>
                <a:spcPct val="100000"/>
              </a:lnSpc>
              <a:spcBef>
                <a:spcPts val="635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23</a:t>
            </a:fld>
            <a:endParaRPr spc="10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2549" y="798970"/>
            <a:ext cx="10630535" cy="524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indent="-375285">
              <a:lnSpc>
                <a:spcPct val="100000"/>
              </a:lnSpc>
              <a:spcBef>
                <a:spcPts val="100"/>
              </a:spcBef>
              <a:buAutoNum type="alphaLcPeriod" startAt="2"/>
              <a:tabLst>
                <a:tab pos="387350" algn="l"/>
                <a:tab pos="387985" algn="l"/>
              </a:tabLst>
            </a:pPr>
            <a:r>
              <a:rPr sz="1300" b="1" spc="-5" dirty="0">
                <a:latin typeface="Arial"/>
                <a:cs typeface="Arial"/>
              </a:rPr>
              <a:t>Pengisian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BKD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oleh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Dosen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lphaLcPeriod" startAt="2"/>
            </a:pPr>
            <a:endParaRPr sz="1800">
              <a:latin typeface="Arial"/>
              <a:cs typeface="Arial"/>
            </a:endParaRPr>
          </a:p>
          <a:p>
            <a:pPr marL="590550">
              <a:lnSpc>
                <a:spcPct val="100000"/>
              </a:lnSpc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dapat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melakukan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pengisian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melalui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SISTER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dengan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terlebih dahulu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melakukan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pengisian portofolio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meliputi: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 MT"/>
              <a:cs typeface="Arial MT"/>
            </a:endParaRPr>
          </a:p>
          <a:p>
            <a:pPr marL="1047750" lvl="1" indent="-328930">
              <a:lnSpc>
                <a:spcPct val="100000"/>
              </a:lnSpc>
              <a:spcBef>
                <a:spcPts val="5"/>
              </a:spcBef>
              <a:buChar char="●"/>
              <a:tabLst>
                <a:tab pos="1047750" algn="l"/>
                <a:tab pos="104838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Pelaksanaan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Pendidikan</a:t>
            </a:r>
            <a:endParaRPr sz="1300">
              <a:latin typeface="Arial MT"/>
              <a:cs typeface="Arial MT"/>
            </a:endParaRPr>
          </a:p>
          <a:p>
            <a:pPr marL="1047750" lvl="1" indent="-328930">
              <a:lnSpc>
                <a:spcPct val="100000"/>
              </a:lnSpc>
              <a:spcBef>
                <a:spcPts val="229"/>
              </a:spcBef>
              <a:buChar char="●"/>
              <a:tabLst>
                <a:tab pos="1047750" algn="l"/>
                <a:tab pos="104838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Pelaksanaan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Penelitian</a:t>
            </a:r>
            <a:endParaRPr sz="1300">
              <a:latin typeface="Arial MT"/>
              <a:cs typeface="Arial MT"/>
            </a:endParaRPr>
          </a:p>
          <a:p>
            <a:pPr marL="1047750" lvl="1" indent="-328930">
              <a:lnSpc>
                <a:spcPct val="100000"/>
              </a:lnSpc>
              <a:spcBef>
                <a:spcPts val="235"/>
              </a:spcBef>
              <a:buChar char="●"/>
              <a:tabLst>
                <a:tab pos="1047750" algn="l"/>
                <a:tab pos="104838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Pelaksanaan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Pengabdian</a:t>
            </a:r>
            <a:endParaRPr sz="1300">
              <a:latin typeface="Arial MT"/>
              <a:cs typeface="Arial MT"/>
            </a:endParaRPr>
          </a:p>
          <a:p>
            <a:pPr marL="1047750" lvl="1" indent="-328930">
              <a:lnSpc>
                <a:spcPct val="100000"/>
              </a:lnSpc>
              <a:spcBef>
                <a:spcPts val="235"/>
              </a:spcBef>
              <a:buChar char="●"/>
              <a:tabLst>
                <a:tab pos="1047750" algn="l"/>
                <a:tab pos="104838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Pelaksanaan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Penunjang</a:t>
            </a:r>
            <a:endParaRPr sz="13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0C20"/>
              </a:buClr>
              <a:buFont typeface="Arial MT"/>
              <a:buChar char="●"/>
            </a:pPr>
            <a:endParaRPr sz="2050">
              <a:latin typeface="Arial MT"/>
              <a:cs typeface="Arial MT"/>
            </a:endParaRPr>
          </a:p>
          <a:p>
            <a:pPr marL="590550" marR="10160">
              <a:lnSpc>
                <a:spcPct val="114999"/>
              </a:lnSpc>
              <a:spcBef>
                <a:spcPts val="5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Setelah</a:t>
            </a:r>
            <a:r>
              <a:rPr sz="1300" spc="1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pengisian</a:t>
            </a:r>
            <a:r>
              <a:rPr sz="1300" spc="1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portofolio,</a:t>
            </a:r>
            <a:r>
              <a:rPr sz="1300" spc="1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300" spc="1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dapat</a:t>
            </a:r>
            <a:r>
              <a:rPr sz="1300" spc="1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melakukan</a:t>
            </a:r>
            <a:r>
              <a:rPr sz="1300" spc="1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penarikan</a:t>
            </a:r>
            <a:r>
              <a:rPr sz="1300" spc="1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kinerja</a:t>
            </a:r>
            <a:r>
              <a:rPr sz="1300" spc="1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dari</a:t>
            </a:r>
            <a:r>
              <a:rPr sz="1300" spc="1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portofolio</a:t>
            </a:r>
            <a:r>
              <a:rPr sz="1300" spc="1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tersebut</a:t>
            </a:r>
            <a:r>
              <a:rPr sz="1300" spc="1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sebagai</a:t>
            </a:r>
            <a:r>
              <a:rPr sz="1300" spc="1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bahan</a:t>
            </a:r>
            <a:r>
              <a:rPr sz="1300" spc="1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pengisian</a:t>
            </a:r>
            <a:r>
              <a:rPr sz="1300" spc="1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BKD.</a:t>
            </a:r>
            <a:r>
              <a:rPr sz="1300" spc="1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Kinerja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akan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ditarik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sesuai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dengan periode BKD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telah ditetapkan oleh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Unit BKD Internal</a:t>
            </a:r>
            <a:r>
              <a:rPr sz="1300" spc="-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Anda.</a:t>
            </a:r>
            <a:endParaRPr sz="1300">
              <a:latin typeface="Arial MT"/>
              <a:cs typeface="Arial MT"/>
            </a:endParaRPr>
          </a:p>
          <a:p>
            <a:pPr marL="590550" marR="10160">
              <a:lnSpc>
                <a:spcPct val="114999"/>
              </a:lnSpc>
              <a:spcBef>
                <a:spcPts val="1200"/>
              </a:spcBef>
              <a:tabLst>
                <a:tab pos="1195070" algn="l"/>
                <a:tab pos="1680210" algn="l"/>
                <a:tab pos="2403475" algn="l"/>
                <a:tab pos="3117850" algn="l"/>
                <a:tab pos="5173980" algn="l"/>
                <a:tab pos="5713730" algn="l"/>
                <a:tab pos="6685280" algn="l"/>
                <a:tab pos="8777605" algn="l"/>
                <a:tab pos="1002474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n	yang	memiliki	Jabatan	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Fungsiona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l  </a:t>
            </a:r>
            <a:r>
              <a:rPr sz="1300" spc="-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tertent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u  </a:t>
            </a:r>
            <a:r>
              <a:rPr sz="1300" spc="-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jug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a	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dapa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t	melengkapi	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Kewajiba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n  </a:t>
            </a:r>
            <a:r>
              <a:rPr sz="1300" spc="-9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Khusu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  </a:t>
            </a:r>
            <a:r>
              <a:rPr sz="1300" spc="-9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untu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	masing-masing	Jabatan 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Fungsionalnya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sesuai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dengan PO BKD 2021.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 MT"/>
              <a:cs typeface="Arial MT"/>
            </a:endParaRPr>
          </a:p>
          <a:p>
            <a:pPr marL="590550">
              <a:lnSpc>
                <a:spcPct val="100000"/>
              </a:lnSpc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Syarat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pengisian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Kewajiban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Khusus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Jabatan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Fungsional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sebagai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berikut:</a:t>
            </a:r>
            <a:endParaRPr sz="1300">
              <a:latin typeface="Arial MT"/>
              <a:cs typeface="Arial MT"/>
            </a:endParaRPr>
          </a:p>
          <a:p>
            <a:pPr marL="1047750" marR="5080" lvl="1" indent="-328295">
              <a:lnSpc>
                <a:spcPct val="114999"/>
              </a:lnSpc>
              <a:spcBef>
                <a:spcPts val="1200"/>
              </a:spcBef>
              <a:buChar char="●"/>
              <a:tabLst>
                <a:tab pos="1047750" algn="l"/>
                <a:tab pos="104838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sudah menjabat Jabatan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Fungsional terkait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selama minimal 3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tahun berdasarkan TMT 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(Terhitung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Mulai 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Tanggal)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dapat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dicek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 halaman 'Profil'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&gt;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'Jabatan Fungsional'.</a:t>
            </a:r>
            <a:endParaRPr sz="1300">
              <a:latin typeface="Arial MT"/>
              <a:cs typeface="Arial MT"/>
            </a:endParaRPr>
          </a:p>
          <a:p>
            <a:pPr marL="1047750" marR="128270" lvl="1" indent="-328295">
              <a:lnSpc>
                <a:spcPct val="114999"/>
              </a:lnSpc>
              <a:buChar char="●"/>
              <a:tabLst>
                <a:tab pos="1047750" algn="l"/>
                <a:tab pos="1048385" algn="l"/>
              </a:tabLst>
            </a:pP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Jika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 belum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menjabat selama minimal 3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tahun dari tanggal </a:t>
            </a:r>
            <a:r>
              <a:rPr sz="1300" spc="-40" dirty="0">
                <a:solidFill>
                  <a:srgbClr val="000C20"/>
                </a:solidFill>
                <a:latin typeface="Arial MT"/>
                <a:cs typeface="Arial MT"/>
              </a:rPr>
              <a:t>TMT,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 dapat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mulai mengisi secara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bertahap bagian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Kewajiban Khusus untuk jabatan terkait </a:t>
            </a:r>
            <a:r>
              <a:rPr sz="1300" spc="5" dirty="0">
                <a:solidFill>
                  <a:srgbClr val="000C20"/>
                </a:solidFill>
                <a:latin typeface="Arial MT"/>
                <a:cs typeface="Arial MT"/>
              </a:rPr>
              <a:t>(</a:t>
            </a:r>
            <a:r>
              <a:rPr sz="1300" spc="5" dirty="0">
                <a:solidFill>
                  <a:srgbClr val="444746"/>
                </a:solidFill>
                <a:latin typeface="Arial MT"/>
                <a:cs typeface="Arial MT"/>
              </a:rPr>
              <a:t>sanksi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akan berlaku apabila </a:t>
            </a:r>
            <a:r>
              <a:rPr sz="1300" dirty="0">
                <a:solidFill>
                  <a:srgbClr val="444746"/>
                </a:solidFill>
                <a:latin typeface="Arial MT"/>
                <a:cs typeface="Arial MT"/>
              </a:rPr>
              <a:t>sudah 3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tahun di </a:t>
            </a:r>
            <a:r>
              <a:rPr sz="1300" dirty="0">
                <a:solidFill>
                  <a:srgbClr val="444746"/>
                </a:solidFill>
                <a:latin typeface="Arial MT"/>
                <a:cs typeface="Arial MT"/>
              </a:rPr>
              <a:t>Jabatan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Fungsional </a:t>
            </a:r>
            <a:r>
              <a:rPr sz="1300" dirty="0">
                <a:solidFill>
                  <a:srgbClr val="444746"/>
                </a:solidFill>
                <a:latin typeface="Arial MT"/>
                <a:cs typeface="Arial MT"/>
              </a:rPr>
              <a:t>yang sama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dan </a:t>
            </a:r>
            <a:r>
              <a:rPr sz="1300" dirty="0">
                <a:solidFill>
                  <a:srgbClr val="444746"/>
                </a:solidFill>
                <a:latin typeface="Arial MT"/>
                <a:cs typeface="Arial MT"/>
              </a:rPr>
              <a:t>sudah </a:t>
            </a:r>
            <a:r>
              <a:rPr sz="1300" spc="-35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444746"/>
                </a:solidFill>
                <a:latin typeface="Arial MT"/>
                <a:cs typeface="Arial MT"/>
              </a:rPr>
              <a:t>3</a:t>
            </a:r>
            <a:r>
              <a:rPr sz="1300" spc="-1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tahun aktif </a:t>
            </a:r>
            <a:r>
              <a:rPr sz="1300" dirty="0">
                <a:solidFill>
                  <a:srgbClr val="444746"/>
                </a:solidFill>
                <a:latin typeface="Arial MT"/>
                <a:cs typeface="Arial MT"/>
              </a:rPr>
              <a:t>menjadi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 dosen)</a:t>
            </a:r>
            <a:endParaRPr sz="1300">
              <a:latin typeface="Arial MT"/>
              <a:cs typeface="Arial MT"/>
            </a:endParaRPr>
          </a:p>
          <a:p>
            <a:pPr marL="1047750" marR="170815" lvl="1" indent="-328295">
              <a:lnSpc>
                <a:spcPct val="114999"/>
              </a:lnSpc>
              <a:buChar char="●"/>
              <a:tabLst>
                <a:tab pos="1047750" algn="l"/>
                <a:tab pos="104838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Perhitungan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3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tahunan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kewajiban khusus setiap Jabatan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Fungsional dihitung berdasarkan per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siklus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BKD,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1 Juli (untuk semester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Genap)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1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Januari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(untuk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semester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Ganjil)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24</a:t>
            </a:fld>
            <a:endParaRPr spc="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solidFill>
                  <a:srgbClr val="000000"/>
                </a:solidFill>
                <a:latin typeface="Trebuchet MS"/>
                <a:cs typeface="Trebuchet MS"/>
              </a:rPr>
              <a:t>TEN</a:t>
            </a:r>
            <a:r>
              <a:rPr sz="1600" b="1" spc="-9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ANG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50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1600" b="1" spc="14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KE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190" dirty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575" y="798970"/>
            <a:ext cx="44773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8460" algn="l"/>
              </a:tabLst>
            </a:pPr>
            <a:r>
              <a:rPr sz="1300" b="1" spc="-5" dirty="0">
                <a:latin typeface="Arial"/>
                <a:cs typeface="Arial"/>
              </a:rPr>
              <a:t>c.	Kewajiban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Khusus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berdasarkan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Jabatan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Fungsional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25</a:t>
            </a:fld>
            <a:endParaRPr spc="1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solidFill>
                  <a:srgbClr val="000000"/>
                </a:solidFill>
                <a:latin typeface="Trebuchet MS"/>
                <a:cs typeface="Trebuchet MS"/>
              </a:rPr>
              <a:t>TEN</a:t>
            </a:r>
            <a:r>
              <a:rPr sz="1600" b="1" spc="-9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ANG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50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1600" b="1" spc="14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KE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190" dirty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03075" y="1732987"/>
          <a:ext cx="10554970" cy="3590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9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99"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b="1" spc="-5" dirty="0">
                          <a:solidFill>
                            <a:srgbClr val="000C20"/>
                          </a:solidFill>
                          <a:latin typeface="Arial"/>
                          <a:cs typeface="Arial"/>
                        </a:rPr>
                        <a:t>Jabatan</a:t>
                      </a:r>
                      <a:r>
                        <a:rPr sz="1300" b="1" spc="-50" dirty="0">
                          <a:solidFill>
                            <a:srgbClr val="000C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" dirty="0">
                          <a:solidFill>
                            <a:srgbClr val="000C20"/>
                          </a:solidFill>
                          <a:latin typeface="Arial"/>
                          <a:cs typeface="Arial"/>
                        </a:rPr>
                        <a:t>Fungsional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A1C3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b="1" spc="-5" dirty="0">
                          <a:solidFill>
                            <a:srgbClr val="000C20"/>
                          </a:solidFill>
                          <a:latin typeface="Arial"/>
                          <a:cs typeface="Arial"/>
                        </a:rPr>
                        <a:t>Kewajiban</a:t>
                      </a:r>
                      <a:r>
                        <a:rPr sz="1300" b="1" spc="-50" dirty="0">
                          <a:solidFill>
                            <a:srgbClr val="000C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" dirty="0">
                          <a:solidFill>
                            <a:srgbClr val="000C20"/>
                          </a:solidFill>
                          <a:latin typeface="Arial"/>
                          <a:cs typeface="Arial"/>
                        </a:rPr>
                        <a:t>Khusus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A1C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Asiste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300" spc="-8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Ahl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(AA)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Menulis</a:t>
                      </a:r>
                      <a:r>
                        <a:rPr sz="1300" spc="-2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buku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ajar/buku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teks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atau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publikasi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ilmiah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Lektor</a:t>
                      </a:r>
                      <a:r>
                        <a:rPr sz="1300" spc="-5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(L)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Menulis</a:t>
                      </a:r>
                      <a:r>
                        <a:rPr sz="1300" spc="-2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buku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ajar/buku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teks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atau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publikasi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ilmiah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78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Lektor</a:t>
                      </a:r>
                      <a:r>
                        <a:rPr sz="1300" spc="-3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Kepala</a:t>
                      </a:r>
                      <a:r>
                        <a:rPr sz="1300" spc="-3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(LK)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8605" indent="-183515">
                        <a:lnSpc>
                          <a:spcPct val="100000"/>
                        </a:lnSpc>
                        <a:spcBef>
                          <a:spcPts val="620"/>
                        </a:spcBef>
                        <a:buAutoNum type="alphaLcPeriod"/>
                        <a:tabLst>
                          <a:tab pos="269240" algn="l"/>
                        </a:tabLst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Paling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sedikit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karya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ilmiah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yang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diterbitkan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dalam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jurnal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nasional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terakreditasi,</a:t>
                      </a:r>
                      <a:r>
                        <a:rPr sz="1300" spc="5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b="1" spc="-5" dirty="0">
                          <a:solidFill>
                            <a:srgbClr val="000C20"/>
                          </a:solidFill>
                          <a:latin typeface="Arial"/>
                          <a:cs typeface="Arial"/>
                        </a:rPr>
                        <a:t>atau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268605" indent="-183515">
                        <a:lnSpc>
                          <a:spcPct val="100000"/>
                        </a:lnSpc>
                        <a:spcBef>
                          <a:spcPts val="240"/>
                        </a:spcBef>
                        <a:buAutoNum type="alphaLcPeriod"/>
                        <a:tabLst>
                          <a:tab pos="269240" algn="l"/>
                        </a:tabLst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Paling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sedikit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jurnal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internasional,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paten,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atau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karya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senimonumental/desain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monumental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58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Profesor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Menulis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buku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teks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ajar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atau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buku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teks,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dan</a:t>
                      </a:r>
                      <a:endParaRPr sz="1300">
                        <a:latin typeface="Arial MT"/>
                        <a:cs typeface="Arial MT"/>
                      </a:endParaRPr>
                    </a:p>
                    <a:p>
                      <a:pPr marL="268605" indent="-183515">
                        <a:lnSpc>
                          <a:spcPct val="100000"/>
                        </a:lnSpc>
                        <a:spcBef>
                          <a:spcPts val="240"/>
                        </a:spcBef>
                        <a:buAutoNum type="alphaLcPeriod"/>
                        <a:tabLst>
                          <a:tab pos="269240" algn="l"/>
                        </a:tabLst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Paling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sedikit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karya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ilmiah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yang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diterbitkan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dalam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jurnal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internasional,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atau</a:t>
                      </a:r>
                      <a:endParaRPr sz="1300">
                        <a:latin typeface="Arial MT"/>
                        <a:cs typeface="Arial MT"/>
                      </a:endParaRPr>
                    </a:p>
                    <a:p>
                      <a:pPr marL="268605" indent="-183515">
                        <a:lnSpc>
                          <a:spcPct val="100000"/>
                        </a:lnSpc>
                        <a:spcBef>
                          <a:spcPts val="240"/>
                        </a:spcBef>
                        <a:buAutoNum type="alphaLcPeriod"/>
                        <a:tabLst>
                          <a:tab pos="269240" algn="l"/>
                        </a:tabLst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Paling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sedikit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karya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ilmiah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yang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diterbitkan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dalam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jurnal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internasional</a:t>
                      </a:r>
                      <a:r>
                        <a:rPr sz="1300" spc="-1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bereputasi,</a:t>
                      </a:r>
                      <a:endParaRPr sz="1300">
                        <a:latin typeface="Arial MT"/>
                        <a:cs typeface="Arial MT"/>
                      </a:endParaRPr>
                    </a:p>
                    <a:p>
                      <a:pPr marL="259715" indent="-174625">
                        <a:lnSpc>
                          <a:spcPct val="100000"/>
                        </a:lnSpc>
                        <a:spcBef>
                          <a:spcPts val="240"/>
                        </a:spcBef>
                        <a:buAutoNum type="alphaLcPeriod"/>
                        <a:tabLst>
                          <a:tab pos="260350" algn="l"/>
                        </a:tabLst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Paling</a:t>
                      </a:r>
                      <a:r>
                        <a:rPr sz="1300" spc="-3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sedikit</a:t>
                      </a:r>
                      <a:r>
                        <a:rPr sz="1300" spc="-3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300" spc="-2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paten</a:t>
                      </a:r>
                      <a:endParaRPr sz="1300">
                        <a:latin typeface="Arial MT"/>
                        <a:cs typeface="Arial MT"/>
                      </a:endParaRPr>
                    </a:p>
                    <a:p>
                      <a:pPr marL="268605" indent="-183515">
                        <a:lnSpc>
                          <a:spcPct val="100000"/>
                        </a:lnSpc>
                        <a:spcBef>
                          <a:spcPts val="240"/>
                        </a:spcBef>
                        <a:buAutoNum type="alphaLcPeriod"/>
                        <a:tabLst>
                          <a:tab pos="269240" algn="l"/>
                        </a:tabLst>
                      </a:pPr>
                      <a:r>
                        <a:rPr sz="1300" spc="-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Paling</a:t>
                      </a:r>
                      <a:r>
                        <a:rPr sz="1300" spc="-2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sedikit</a:t>
                      </a:r>
                      <a:r>
                        <a:rPr sz="1300" spc="-2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karya</a:t>
                      </a:r>
                      <a:r>
                        <a:rPr sz="1300" spc="-2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seni</a:t>
                      </a:r>
                      <a:r>
                        <a:rPr sz="1300" spc="-2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monumental/desain</a:t>
                      </a:r>
                      <a:r>
                        <a:rPr sz="1300" spc="-15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solidFill>
                            <a:srgbClr val="000C20"/>
                          </a:solidFill>
                          <a:latin typeface="Arial MT"/>
                          <a:cs typeface="Arial MT"/>
                        </a:rPr>
                        <a:t>monumental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2549" y="798970"/>
            <a:ext cx="21158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" algn="l"/>
              </a:tabLst>
            </a:pPr>
            <a:r>
              <a:rPr sz="1300" b="1" spc="-5" dirty="0">
                <a:latin typeface="Arial"/>
                <a:cs typeface="Arial"/>
              </a:rPr>
              <a:t>d.	</a:t>
            </a:r>
            <a:r>
              <a:rPr sz="1300" b="1" spc="-15" dirty="0">
                <a:latin typeface="Arial"/>
                <a:cs typeface="Arial"/>
              </a:rPr>
              <a:t>Waktu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Pengisian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BKD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26</a:t>
            </a:fld>
            <a:endParaRPr spc="1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solidFill>
                  <a:srgbClr val="000000"/>
                </a:solidFill>
                <a:latin typeface="Trebuchet MS"/>
                <a:cs typeface="Trebuchet MS"/>
              </a:rPr>
              <a:t>TEN</a:t>
            </a:r>
            <a:r>
              <a:rPr sz="1600" b="1" spc="-9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ANG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50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1600" b="1" spc="14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KE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190" dirty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600" y="2924396"/>
            <a:ext cx="10452735" cy="302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1300" b="1" spc="-5" dirty="0">
                <a:latin typeface="Arial"/>
                <a:cs typeface="Arial"/>
              </a:rPr>
              <a:t>e.	Kriteria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BKD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yang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Berstatus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Memenuhi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5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Pelaporan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dilakukan</a:t>
            </a:r>
            <a:r>
              <a:rPr sz="1200" spc="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di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setiap</a:t>
            </a:r>
            <a:r>
              <a:rPr sz="1200" spc="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semester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200" spc="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merekap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kinerja</a:t>
            </a:r>
            <a:r>
              <a:rPr sz="1200" spc="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dalam</a:t>
            </a:r>
            <a:r>
              <a:rPr sz="1200" spc="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satuan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SKS.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Asesor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memiliki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kewenangan</a:t>
            </a:r>
            <a:r>
              <a:rPr sz="1200" spc="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200" spc="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memberikan</a:t>
            </a:r>
            <a:r>
              <a:rPr sz="1200" spc="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kategori </a:t>
            </a:r>
            <a:r>
              <a:rPr sz="1200" spc="-3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sesuai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pemenuhan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syarat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PO BKD.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5461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2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dinilai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“Memenuhi”</a:t>
            </a:r>
            <a:r>
              <a:rPr sz="12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jika: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469900" indent="-32067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Memenuhi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kriteria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capaian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minimal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12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maksimal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16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SKS</a:t>
            </a:r>
            <a:endParaRPr sz="1200">
              <a:latin typeface="Arial MT"/>
              <a:cs typeface="Arial MT"/>
            </a:endParaRPr>
          </a:p>
          <a:p>
            <a:pPr marL="469900" indent="-320675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  <a:tab pos="469900" algn="l"/>
              </a:tabLst>
            </a:pP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Memenuhi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proporsi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tridharma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wajibkan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di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PO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har char="●"/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Sebaliknya,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akan dinilai</a:t>
            </a:r>
            <a:r>
              <a:rPr sz="1200" spc="3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b="1" spc="-10" dirty="0">
                <a:solidFill>
                  <a:srgbClr val="000C20"/>
                </a:solidFill>
                <a:latin typeface="Arial"/>
                <a:cs typeface="Arial"/>
              </a:rPr>
              <a:t>‘Tidak 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Memenuhi’</a:t>
            </a:r>
            <a:r>
              <a:rPr sz="1200" b="1" spc="-6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apabila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tidak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memenuhi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2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ketentuan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di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atas,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yakni: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469900" indent="-32067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BKD</a:t>
            </a:r>
            <a:r>
              <a:rPr sz="1200" spc="-2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belum</a:t>
            </a:r>
            <a:r>
              <a:rPr sz="1200" spc="-15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memenuhi</a:t>
            </a:r>
            <a:r>
              <a:rPr sz="1200" spc="-2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capaian</a:t>
            </a:r>
            <a:r>
              <a:rPr sz="1200" spc="-15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minimal</a:t>
            </a:r>
            <a:r>
              <a:rPr sz="1200" spc="-15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12</a:t>
            </a:r>
            <a:r>
              <a:rPr sz="1200" spc="-2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sks</a:t>
            </a:r>
            <a:endParaRPr sz="1200">
              <a:latin typeface="Arial MT"/>
              <a:cs typeface="Arial MT"/>
            </a:endParaRPr>
          </a:p>
          <a:p>
            <a:pPr marL="469900" marR="369570" indent="-32067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BKD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melebih capaian maksimal 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16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sks. 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Sehingga Asesor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saat 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penilaian,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memiliki </a:t>
            </a:r>
            <a:r>
              <a:rPr sz="1200" spc="-15" dirty="0">
                <a:solidFill>
                  <a:srgbClr val="444746"/>
                </a:solidFill>
                <a:latin typeface="Arial MT"/>
                <a:cs typeface="Arial MT"/>
              </a:rPr>
              <a:t>Tugas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memindahkan sebagian kinerja menjadi 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Beban Lebih. </a:t>
            </a:r>
            <a:r>
              <a:rPr sz="1200" spc="-32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Selanjutnya</a:t>
            </a:r>
            <a:r>
              <a:rPr sz="1200" spc="-1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PT</a:t>
            </a:r>
            <a:r>
              <a:rPr sz="1200" spc="-25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dapat </a:t>
            </a:r>
            <a:r>
              <a:rPr sz="1200" dirty="0">
                <a:solidFill>
                  <a:srgbClr val="444746"/>
                </a:solidFill>
                <a:latin typeface="Arial MT"/>
                <a:cs typeface="Arial MT"/>
              </a:rPr>
              <a:t>memberikan</a:t>
            </a:r>
            <a:r>
              <a:rPr sz="1200" spc="-5" dirty="0">
                <a:solidFill>
                  <a:srgbClr val="444746"/>
                </a:solidFill>
                <a:latin typeface="Arial MT"/>
                <a:cs typeface="Arial MT"/>
              </a:rPr>
              <a:t> Penghargaan terhadap Dosen.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67487" y="1189474"/>
          <a:ext cx="6447155" cy="1447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7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9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Jenis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PT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1C3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Penetapan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Periode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BKD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1C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PTN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Ditetapkan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Unit</a:t>
                      </a:r>
                      <a:r>
                        <a:rPr sz="11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BKD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Internal</a:t>
                      </a:r>
                      <a:r>
                        <a:rPr sz="11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di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PT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PTS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Ditetapkan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Unit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BKD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LLDIKTI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4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1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/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 PTKL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Ditetapkan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Unit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BKD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Kementerian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terkait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8405" y="798970"/>
            <a:ext cx="9442450" cy="2289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1630" indent="-329565">
              <a:lnSpc>
                <a:spcPct val="100000"/>
              </a:lnSpc>
              <a:spcBef>
                <a:spcPts val="100"/>
              </a:spcBef>
              <a:buAutoNum type="alphaLcPeriod" startAt="6"/>
              <a:tabLst>
                <a:tab pos="341630" algn="l"/>
                <a:tab pos="342265" algn="l"/>
              </a:tabLst>
            </a:pPr>
            <a:r>
              <a:rPr sz="1300" b="1" spc="-5" dirty="0">
                <a:latin typeface="Arial"/>
                <a:cs typeface="Arial"/>
              </a:rPr>
              <a:t>Bagi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dosen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yang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memiliki Kewajiban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Khusus: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Kriteria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BKD yang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Berstatus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Belum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Memenuhi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lphaLcPeriod" startAt="6"/>
            </a:pPr>
            <a:endParaRPr sz="1600">
              <a:latin typeface="Arial"/>
              <a:cs typeface="Arial"/>
            </a:endParaRPr>
          </a:p>
          <a:p>
            <a:pPr marL="523875" marR="5080">
              <a:lnSpc>
                <a:spcPct val="114999"/>
              </a:lnSpc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300" spc="1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akan</a:t>
            </a:r>
            <a:r>
              <a:rPr sz="1300" spc="1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dinilai</a:t>
            </a:r>
            <a:r>
              <a:rPr sz="1300" spc="1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300" spc="1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‘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Belum</a:t>
            </a:r>
            <a:r>
              <a:rPr sz="1300" b="1" spc="15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Memenuhi’</a:t>
            </a:r>
            <a:r>
              <a:rPr sz="1300" b="1" spc="16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pada</a:t>
            </a:r>
            <a:r>
              <a:rPr sz="1300" spc="1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bagian</a:t>
            </a:r>
            <a:r>
              <a:rPr sz="1300" spc="1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Kewajiban</a:t>
            </a:r>
            <a:r>
              <a:rPr sz="1300" spc="1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Khusus</a:t>
            </a:r>
            <a:r>
              <a:rPr sz="1300" spc="1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300" spc="1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300" spc="1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belum</a:t>
            </a:r>
            <a:r>
              <a:rPr sz="1300" spc="1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memenuhi</a:t>
            </a:r>
            <a:r>
              <a:rPr sz="1300" spc="16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Kewajiban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Khusus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terkait untuk jabatan fungsionalnya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(berdasarkan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PO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 2021)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Arial MT"/>
              <a:cs typeface="Arial MT"/>
            </a:endParaRPr>
          </a:p>
          <a:p>
            <a:pPr marL="523875">
              <a:lnSpc>
                <a:spcPct val="100000"/>
              </a:lnSpc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dengan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hasil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penilaian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'Belum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Memenuhi'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dapat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diberikan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sanksi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berikut: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Arial MT"/>
              <a:cs typeface="Arial MT"/>
            </a:endParaRPr>
          </a:p>
          <a:p>
            <a:pPr marL="721360" lvl="1" indent="-198120">
              <a:lnSpc>
                <a:spcPct val="100000"/>
              </a:lnSpc>
              <a:buAutoNum type="arabicPeriod"/>
              <a:tabLst>
                <a:tab pos="721995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Diberikan</a:t>
            </a:r>
            <a:r>
              <a:rPr sz="14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teguran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lisan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memperbaiki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0C20"/>
              </a:buClr>
              <a:buFont typeface="Arial MT"/>
              <a:buAutoNum type="arabicPeriod"/>
            </a:pPr>
            <a:endParaRPr sz="1250">
              <a:latin typeface="Arial MT"/>
              <a:cs typeface="Arial MT"/>
            </a:endParaRPr>
          </a:p>
          <a:p>
            <a:pPr marL="721360" lvl="1" indent="-1981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21995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Diberikan</a:t>
            </a:r>
            <a:r>
              <a:rPr sz="14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teguran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tertulis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memperbaiki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solidFill>
                  <a:srgbClr val="000000"/>
                </a:solidFill>
                <a:latin typeface="Trebuchet MS"/>
                <a:cs typeface="Trebuchet MS"/>
              </a:rPr>
              <a:t>TEN</a:t>
            </a:r>
            <a:r>
              <a:rPr sz="1600" b="1" spc="-9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ANG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50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1600" b="1" spc="14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KE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190" dirty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950" y="3604937"/>
            <a:ext cx="9848100" cy="197509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27</a:t>
            </a:fld>
            <a:endParaRPr spc="1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1925" y="1209030"/>
            <a:ext cx="1159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0" dirty="0">
                <a:solidFill>
                  <a:srgbClr val="000000"/>
                </a:solidFill>
                <a:latin typeface="Trebuchet MS"/>
                <a:cs typeface="Trebuchet MS"/>
              </a:rPr>
              <a:t>Nilai</a:t>
            </a:r>
            <a:r>
              <a:rPr sz="2000" b="1" spc="-1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000" b="1" spc="150" dirty="0">
                <a:solidFill>
                  <a:srgbClr val="000000"/>
                </a:solidFill>
                <a:latin typeface="Trebuchet MS"/>
                <a:cs typeface="Trebuchet MS"/>
              </a:rPr>
              <a:t>BKD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7237" y="1694512"/>
          <a:ext cx="10287000" cy="2773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 marL="10477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Hasil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Tridharma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/>
                    <a:p>
                      <a:pPr marL="68707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Hasil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Kewajiban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Khusus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Hasi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Akhir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2C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Belum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Tidak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Belum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Tidak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Tidak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Tidak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Tidak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Tidak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Tidak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Tidak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latin typeface="Arial MT"/>
                          <a:cs typeface="Arial MT"/>
                        </a:rPr>
                        <a:t>Tidak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Memenuhi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28</a:t>
            </a:fld>
            <a:endParaRPr spc="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latin typeface="Trebuchet MS"/>
                <a:cs typeface="Trebuchet MS"/>
              </a:rPr>
              <a:t>TEN</a:t>
            </a:r>
            <a:r>
              <a:rPr sz="1600" b="1" spc="-90" dirty="0">
                <a:latin typeface="Trebuchet MS"/>
                <a:cs typeface="Trebuchet MS"/>
              </a:rPr>
              <a:t>T</a:t>
            </a:r>
            <a:r>
              <a:rPr sz="1600" b="1" spc="95" dirty="0">
                <a:latin typeface="Trebuchet MS"/>
                <a:cs typeface="Trebuchet MS"/>
              </a:rPr>
              <a:t>ANG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50" dirty="0">
                <a:latin typeface="Trebuchet MS"/>
                <a:cs typeface="Trebuchet MS"/>
              </a:rPr>
              <a:t>BE</a:t>
            </a:r>
            <a:r>
              <a:rPr sz="1600" b="1" spc="140" dirty="0">
                <a:latin typeface="Trebuchet MS"/>
                <a:cs typeface="Trebuchet MS"/>
              </a:rPr>
              <a:t>B</a:t>
            </a:r>
            <a:r>
              <a:rPr sz="1600" b="1" spc="105" dirty="0">
                <a:latin typeface="Trebuchet MS"/>
                <a:cs typeface="Trebuchet MS"/>
              </a:rPr>
              <a:t>AN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00" dirty="0">
                <a:latin typeface="Trebuchet MS"/>
                <a:cs typeface="Trebuchet MS"/>
              </a:rPr>
              <a:t>KE</a:t>
            </a:r>
            <a:r>
              <a:rPr sz="1600" b="1" spc="95" dirty="0">
                <a:latin typeface="Trebuchet MS"/>
                <a:cs typeface="Trebuchet MS"/>
              </a:rPr>
              <a:t>R</a:t>
            </a:r>
            <a:r>
              <a:rPr sz="1600" b="1" spc="190" dirty="0">
                <a:latin typeface="Trebuchet MS"/>
                <a:cs typeface="Trebuchet MS"/>
              </a:rPr>
              <a:t>J</a:t>
            </a:r>
            <a:r>
              <a:rPr sz="1600" b="1" spc="130" dirty="0">
                <a:latin typeface="Trebuchet MS"/>
                <a:cs typeface="Trebuchet MS"/>
              </a:rPr>
              <a:t>A</a:t>
            </a:r>
            <a:r>
              <a:rPr sz="1600" b="1" spc="-185" dirty="0">
                <a:latin typeface="Trebuchet MS"/>
                <a:cs typeface="Trebuchet MS"/>
              </a:rPr>
              <a:t> </a:t>
            </a:r>
            <a:r>
              <a:rPr sz="1600" b="1" spc="110" dirty="0"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29</a:t>
            </a:fld>
            <a:endParaRPr spc="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solidFill>
                  <a:srgbClr val="000000"/>
                </a:solidFill>
                <a:latin typeface="Trebuchet MS"/>
                <a:cs typeface="Trebuchet MS"/>
              </a:rPr>
              <a:t>TEN</a:t>
            </a:r>
            <a:r>
              <a:rPr sz="1600" b="1" spc="-9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ANG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50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1600" b="1" spc="14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KE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190" dirty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9574" y="875420"/>
            <a:ext cx="9276715" cy="290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indent="-375285">
              <a:lnSpc>
                <a:spcPct val="100000"/>
              </a:lnSpc>
              <a:spcBef>
                <a:spcPts val="100"/>
              </a:spcBef>
              <a:buAutoNum type="alphaLcPeriod" startAt="7"/>
              <a:tabLst>
                <a:tab pos="387350" algn="l"/>
                <a:tab pos="387985" algn="l"/>
              </a:tabLst>
            </a:pPr>
            <a:r>
              <a:rPr sz="1300" b="1" spc="-5" dirty="0">
                <a:latin typeface="Arial"/>
                <a:cs typeface="Arial"/>
              </a:rPr>
              <a:t>Konsekuensi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untuk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Hasil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Penilaian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Tidak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Memenuhi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(TM)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lphaLcPeriod" startAt="7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lphaLcPeriod" startAt="7"/>
            </a:pPr>
            <a:endParaRPr sz="1250">
              <a:latin typeface="Arial"/>
              <a:cs typeface="Arial"/>
            </a:endParaRPr>
          </a:p>
          <a:p>
            <a:pPr marL="340360" algn="just">
              <a:lnSpc>
                <a:spcPct val="100000"/>
              </a:lnSpc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dengan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hasil penilaian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4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'Tidak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Memenuhi'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atau 'TM'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dapat diberikan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salah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satu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sanksi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berikut: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Arial MT"/>
              <a:cs typeface="Arial MT"/>
            </a:endParaRPr>
          </a:p>
          <a:p>
            <a:pPr marL="537845" lvl="1" indent="-198120">
              <a:lnSpc>
                <a:spcPct val="100000"/>
              </a:lnSpc>
              <a:buAutoNum type="arabicPeriod"/>
              <a:tabLst>
                <a:tab pos="53848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Ditunda</a:t>
            </a:r>
            <a:r>
              <a:rPr sz="14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pemberian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tunjangan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sertifikasi</a:t>
            </a:r>
            <a:r>
              <a:rPr sz="14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endParaRPr sz="1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0C20"/>
              </a:buClr>
              <a:buFont typeface="Arial MT"/>
              <a:buAutoNum type="arabicPeriod"/>
            </a:pPr>
            <a:endParaRPr sz="1250">
              <a:latin typeface="Arial MT"/>
              <a:cs typeface="Arial MT"/>
            </a:endParaRPr>
          </a:p>
          <a:p>
            <a:pPr marL="537845" lvl="1" indent="-198120">
              <a:lnSpc>
                <a:spcPct val="100000"/>
              </a:lnSpc>
              <a:buAutoNum type="arabicPeriod"/>
              <a:tabLst>
                <a:tab pos="53848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Ditunda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pemberian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tunjangan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kehormatan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bagi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Profesor.</a:t>
            </a:r>
            <a:endParaRPr sz="1400">
              <a:latin typeface="Arial MT"/>
              <a:cs typeface="Arial MT"/>
            </a:endParaRPr>
          </a:p>
          <a:p>
            <a:pPr marL="340360" marR="5080" algn="just">
              <a:lnSpc>
                <a:spcPct val="114999"/>
              </a:lnSpc>
              <a:spcBef>
                <a:spcPts val="12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Dosen dengan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status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'TM'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karena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tidak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mampu memenuhi kewajiban khusus menghasilkan karya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ilmiah dalam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kurun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waktu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3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tahun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maka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dapat diberikan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sanksi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berupa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pembinaan oleh pemimpin Perguruan 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Tinggi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 masing-masing.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Arial"/>
              <a:cs typeface="Arial"/>
            </a:endParaRPr>
          </a:p>
          <a:p>
            <a:pPr marL="340360" algn="just">
              <a:lnSpc>
                <a:spcPct val="100000"/>
              </a:lnSpc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Sanksi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akan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dicabut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telah dinilai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dengan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400" spc="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'Memenuhi'</a:t>
            </a:r>
            <a:r>
              <a:rPr sz="1400" b="1" spc="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atau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'M'.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"/>
          <p:cNvGrpSpPr/>
          <p:nvPr/>
        </p:nvGrpSpPr>
        <p:grpSpPr>
          <a:xfrm>
            <a:off x="128220" y="81280"/>
            <a:ext cx="3282746" cy="687336"/>
            <a:chOff x="1241387" y="103031"/>
            <a:chExt cx="3282746" cy="804930"/>
          </a:xfrm>
        </p:grpSpPr>
        <p:pic>
          <p:nvPicPr>
            <p:cNvPr id="421" name="Google Shape;421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1387" y="103031"/>
              <a:ext cx="804930" cy="804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3"/>
            <p:cNvSpPr txBox="1"/>
            <p:nvPr/>
          </p:nvSpPr>
          <p:spPr>
            <a:xfrm>
              <a:off x="2131453" y="169297"/>
              <a:ext cx="2392680" cy="701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KEMENTERIAN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PENDIDIKAN, KEBUDAYAAN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RISET, DAN TEKNOLOGI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3" name="Google Shape;42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4193" y="8031"/>
            <a:ext cx="2419587" cy="14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"/>
          <p:cNvSpPr txBox="1">
            <a:spLocks noGrp="1"/>
          </p:cNvSpPr>
          <p:nvPr>
            <p:ph type="title"/>
          </p:nvPr>
        </p:nvSpPr>
        <p:spPr>
          <a:xfrm>
            <a:off x="733725" y="1171575"/>
            <a:ext cx="10620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2060"/>
                </a:solidFill>
              </a:rPr>
              <a:t>DIREKTORAT KELEMBAGAAN DAN SUMBER DAYA PENDIDIKAN TINGGI VOKASI</a:t>
            </a:r>
            <a:endParaRPr/>
          </a:p>
        </p:txBody>
      </p:sp>
      <p:sp>
        <p:nvSpPr>
          <p:cNvPr id="425" name="Google Shape;425;p3"/>
          <p:cNvSpPr txBox="1"/>
          <p:nvPr/>
        </p:nvSpPr>
        <p:spPr>
          <a:xfrm>
            <a:off x="384727" y="1653148"/>
            <a:ext cx="1142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6263" marR="0" lvl="0" indent="-5762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Tugas : melaksanakan perumusan dan pelaksanaan kebijakan di bidang kelembagaan dan sumber daya pada pendidikan tinggi vokasi dan profesi yang berasal dari pendidikan vokasi.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"/>
          <p:cNvSpPr txBox="1"/>
          <p:nvPr/>
        </p:nvSpPr>
        <p:spPr>
          <a:xfrm>
            <a:off x="444595" y="2299463"/>
            <a:ext cx="11422545" cy="427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Fungsi :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penyiapan 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perumusan kebijakan di bidang kelembagaan dan sumber daya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pendidikan tinggi vokasi dan profesi;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pelaksanaan kebijakan di bidang kelembagaan dan sumber daya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pendidikan tinggi vokasi dan profesi;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pelaksanaan penjaminan mutu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 bidang kelembagaan dan sumber daya pada pendidikan tinggi vokasi dan profesi;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pelaksanaan kebijakan di bidang pembinaan kompetensi vokasional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dosen vokasi, pendidik vokasi lainnya, dan tenaga kependidikan vokasi pada pendidikan tinggi vokasi dan profesi;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fasilitasi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 bidang 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kelembagaan dan sumber daya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pendidikan tinggi vokasi dan profesi;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fasilitasi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 bidang 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pembinaan kompetensi vokasional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dosen vokasi, pendidik vokasi lainnya, dan tenaga kependidikan vokasi pada pendidikan tinggi vokasi dan profesi;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pemberian bimbingan teknis dan supervisi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 bidang 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kelembagaan dan sumber daya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pendidikan tinggi vokasi dan profesi;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pemberian bimbingan teknis dan supervisi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 bidang 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pembinaan kompetensi vokasional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dosen vokasi, pendidik vokasi lainnya, dan tenaga kependidikan vokasi pada pendidikan tinggi vokasi dan profesi;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penyiapan perumusan pemberian izin penyelenggaraan perguruan tinggi vokasi dan profesi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diselenggarakan oleh masyarakat dan perwakilan negara asing atau lembaga asing;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emantauan, evaluasi, dan pelaporan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 bidang kelembagaan dan sumber daya pendidikan tinggi vokasi; dan 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pelaksanaan urusan ketatausahaan Direktorat.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latin typeface="Trebuchet MS"/>
                <a:cs typeface="Trebuchet MS"/>
              </a:rPr>
              <a:t>TEN</a:t>
            </a:r>
            <a:r>
              <a:rPr sz="1600" b="1" spc="-90" dirty="0">
                <a:latin typeface="Trebuchet MS"/>
                <a:cs typeface="Trebuchet MS"/>
              </a:rPr>
              <a:t>T</a:t>
            </a:r>
            <a:r>
              <a:rPr sz="1600" b="1" spc="95" dirty="0">
                <a:latin typeface="Trebuchet MS"/>
                <a:cs typeface="Trebuchet MS"/>
              </a:rPr>
              <a:t>ANG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50" dirty="0">
                <a:latin typeface="Trebuchet MS"/>
                <a:cs typeface="Trebuchet MS"/>
              </a:rPr>
              <a:t>BE</a:t>
            </a:r>
            <a:r>
              <a:rPr sz="1600" b="1" spc="140" dirty="0">
                <a:latin typeface="Trebuchet MS"/>
                <a:cs typeface="Trebuchet MS"/>
              </a:rPr>
              <a:t>B</a:t>
            </a:r>
            <a:r>
              <a:rPr sz="1600" b="1" spc="105" dirty="0">
                <a:latin typeface="Trebuchet MS"/>
                <a:cs typeface="Trebuchet MS"/>
              </a:rPr>
              <a:t>AN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00" dirty="0">
                <a:latin typeface="Trebuchet MS"/>
                <a:cs typeface="Trebuchet MS"/>
              </a:rPr>
              <a:t>KE</a:t>
            </a:r>
            <a:r>
              <a:rPr sz="1600" b="1" spc="95" dirty="0">
                <a:latin typeface="Trebuchet MS"/>
                <a:cs typeface="Trebuchet MS"/>
              </a:rPr>
              <a:t>R</a:t>
            </a:r>
            <a:r>
              <a:rPr sz="1600" b="1" spc="190" dirty="0">
                <a:latin typeface="Trebuchet MS"/>
                <a:cs typeface="Trebuchet MS"/>
              </a:rPr>
              <a:t>J</a:t>
            </a:r>
            <a:r>
              <a:rPr sz="1600" b="1" spc="130" dirty="0">
                <a:latin typeface="Trebuchet MS"/>
                <a:cs typeface="Trebuchet MS"/>
              </a:rPr>
              <a:t>A</a:t>
            </a:r>
            <a:r>
              <a:rPr sz="1600" b="1" spc="-185" dirty="0">
                <a:latin typeface="Trebuchet MS"/>
                <a:cs typeface="Trebuchet MS"/>
              </a:rPr>
              <a:t> </a:t>
            </a:r>
            <a:r>
              <a:rPr sz="1600" b="1" spc="110" dirty="0"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809000"/>
            <a:ext cx="11102600" cy="54099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30</a:t>
            </a:fld>
            <a:endParaRPr spc="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57125" y="1585297"/>
            <a:ext cx="26523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00000"/>
              </a:lnSpc>
              <a:spcBef>
                <a:spcPts val="100"/>
              </a:spcBef>
              <a:tabLst>
                <a:tab pos="389255" algn="l"/>
              </a:tabLst>
            </a:pPr>
            <a:r>
              <a:rPr sz="1400" spc="-5" dirty="0">
                <a:latin typeface="Arial MT"/>
                <a:cs typeface="Arial MT"/>
              </a:rPr>
              <a:t>1.	Klik </a:t>
            </a:r>
            <a:r>
              <a:rPr sz="1400" dirty="0">
                <a:latin typeface="Arial MT"/>
                <a:cs typeface="Arial MT"/>
              </a:rPr>
              <a:t>menu </a:t>
            </a:r>
            <a:r>
              <a:rPr sz="1400" b="1" dirty="0">
                <a:latin typeface="Arial"/>
                <a:cs typeface="Arial"/>
              </a:rPr>
              <a:t>“Layanan </a:t>
            </a:r>
            <a:r>
              <a:rPr sz="1400" b="1" spc="-5" dirty="0">
                <a:latin typeface="Arial"/>
                <a:cs typeface="Arial"/>
              </a:rPr>
              <a:t>BKD”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kemudian </a:t>
            </a:r>
            <a:r>
              <a:rPr sz="1400" spc="-5" dirty="0">
                <a:latin typeface="Arial MT"/>
                <a:cs typeface="Arial MT"/>
              </a:rPr>
              <a:t>pilih </a:t>
            </a:r>
            <a:r>
              <a:rPr sz="1400" b="1" dirty="0">
                <a:latin typeface="Arial"/>
                <a:cs typeface="Arial"/>
              </a:rPr>
              <a:t>“Rekap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Kegiatan” </a:t>
            </a:r>
            <a:r>
              <a:rPr sz="1400" spc="-5" dirty="0">
                <a:latin typeface="Arial MT"/>
                <a:cs typeface="Arial MT"/>
              </a:rPr>
              <a:t>dan pilih </a:t>
            </a:r>
            <a:r>
              <a:rPr sz="1400" b="1" spc="-5" dirty="0">
                <a:latin typeface="Arial"/>
                <a:cs typeface="Arial"/>
              </a:rPr>
              <a:t>Periode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yang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sedang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berjalan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57125" y="2845644"/>
            <a:ext cx="27635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00000"/>
              </a:lnSpc>
              <a:spcBef>
                <a:spcPts val="100"/>
              </a:spcBef>
              <a:tabLst>
                <a:tab pos="389255" algn="l"/>
              </a:tabLst>
            </a:pPr>
            <a:r>
              <a:rPr sz="1400" spc="-5" dirty="0">
                <a:latin typeface="Arial MT"/>
                <a:cs typeface="Arial MT"/>
              </a:rPr>
              <a:t>2.	</a:t>
            </a:r>
            <a:r>
              <a:rPr sz="1400" dirty="0">
                <a:latin typeface="Arial MT"/>
                <a:cs typeface="Arial MT"/>
              </a:rPr>
              <a:t>Masuk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bagian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“Kewajiban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Khusus” </a:t>
            </a:r>
            <a:r>
              <a:rPr sz="1400" spc="-5" dirty="0">
                <a:latin typeface="Arial MT"/>
                <a:cs typeface="Arial MT"/>
              </a:rPr>
              <a:t>di Rekap Kegiatan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BKD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57125" y="3892632"/>
            <a:ext cx="280860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00000"/>
              </a:lnSpc>
              <a:spcBef>
                <a:spcPts val="100"/>
              </a:spcBef>
              <a:tabLst>
                <a:tab pos="389255" algn="l"/>
              </a:tabLst>
            </a:pPr>
            <a:r>
              <a:rPr sz="1400" spc="-5" dirty="0">
                <a:latin typeface="Arial MT"/>
                <a:cs typeface="Arial MT"/>
              </a:rPr>
              <a:t>3.	Pada informasi Fungsional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60" dirty="0">
                <a:latin typeface="Arial MT"/>
                <a:cs typeface="Arial MT"/>
              </a:rPr>
              <a:t>T</a:t>
            </a:r>
            <a:r>
              <a:rPr sz="1400" spc="-5" dirty="0">
                <a:latin typeface="Arial MT"/>
                <a:cs typeface="Arial MT"/>
              </a:rPr>
              <a:t>erakhi</a:t>
            </a:r>
            <a:r>
              <a:rPr sz="1400" spc="-80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dapa</a:t>
            </a:r>
            <a:r>
              <a:rPr sz="1400" dirty="0">
                <a:latin typeface="Arial MT"/>
                <a:cs typeface="Arial MT"/>
              </a:rPr>
              <a:t>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melihat  </a:t>
            </a:r>
            <a:r>
              <a:rPr sz="1400" spc="-5" dirty="0">
                <a:latin typeface="Arial MT"/>
                <a:cs typeface="Arial MT"/>
              </a:rPr>
              <a:t>informasi </a:t>
            </a:r>
            <a:r>
              <a:rPr sz="1400" dirty="0">
                <a:latin typeface="Arial MT"/>
                <a:cs typeface="Arial MT"/>
              </a:rPr>
              <a:t>mengenai </a:t>
            </a:r>
            <a:r>
              <a:rPr sz="1400" b="1" spc="-20" dirty="0">
                <a:latin typeface="Arial"/>
                <a:cs typeface="Arial"/>
              </a:rPr>
              <a:t>Terhitung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Mulai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Tanggal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(TMT)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6599" y="1567649"/>
            <a:ext cx="8519795" cy="3052445"/>
            <a:chOff x="206599" y="1567649"/>
            <a:chExt cx="8519795" cy="30524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625" y="1577174"/>
              <a:ext cx="8097950" cy="30327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3862" y="1572412"/>
              <a:ext cx="8107680" cy="3042920"/>
            </a:xfrm>
            <a:custGeom>
              <a:avLst/>
              <a:gdLst/>
              <a:ahLst/>
              <a:cxnLst/>
              <a:rect l="l" t="t" r="r" b="b"/>
              <a:pathLst>
                <a:path w="8107680" h="3042920">
                  <a:moveTo>
                    <a:pt x="0" y="0"/>
                  </a:moveTo>
                  <a:lnTo>
                    <a:pt x="8107475" y="0"/>
                  </a:lnTo>
                  <a:lnTo>
                    <a:pt x="8107475" y="3042299"/>
                  </a:lnTo>
                  <a:lnTo>
                    <a:pt x="0" y="3042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6775" y="3268824"/>
              <a:ext cx="864235" cy="231140"/>
            </a:xfrm>
            <a:custGeom>
              <a:avLst/>
              <a:gdLst/>
              <a:ahLst/>
              <a:cxnLst/>
              <a:rect l="l" t="t" r="r" b="b"/>
              <a:pathLst>
                <a:path w="864235" h="231139">
                  <a:moveTo>
                    <a:pt x="0" y="0"/>
                  </a:moveTo>
                  <a:lnTo>
                    <a:pt x="863699" y="0"/>
                  </a:lnTo>
                  <a:lnTo>
                    <a:pt x="863699" y="230999"/>
                  </a:lnTo>
                  <a:lnTo>
                    <a:pt x="0" y="23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599" y="3104150"/>
              <a:ext cx="411900" cy="435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3749" y="31422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70" dirty="0">
                <a:solidFill>
                  <a:srgbClr val="000000"/>
                </a:solidFill>
                <a:latin typeface="Trebuchet MS"/>
                <a:cs typeface="Trebuchet MS"/>
              </a:rPr>
              <a:t>TEN</a:t>
            </a:r>
            <a:r>
              <a:rPr sz="1600" b="1" spc="-9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ANG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50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1600" b="1" spc="14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KE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190" dirty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549" y="798970"/>
            <a:ext cx="41173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" algn="l"/>
              </a:tabLst>
            </a:pPr>
            <a:r>
              <a:rPr sz="1300" b="1" spc="-5" dirty="0">
                <a:latin typeface="Arial"/>
                <a:cs typeface="Arial"/>
              </a:rPr>
              <a:t>h</a:t>
            </a:r>
            <a:r>
              <a:rPr sz="1300" b="1" dirty="0">
                <a:latin typeface="Arial"/>
                <a:cs typeface="Arial"/>
              </a:rPr>
              <a:t>.	</a:t>
            </a:r>
            <a:r>
              <a:rPr sz="1300" b="1" spc="-5" dirty="0">
                <a:latin typeface="Arial"/>
                <a:cs typeface="Arial"/>
              </a:rPr>
              <a:t>Car</a:t>
            </a:r>
            <a:r>
              <a:rPr sz="1300" b="1" dirty="0">
                <a:latin typeface="Arial"/>
                <a:cs typeface="Arial"/>
              </a:rPr>
              <a:t>a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Mengecek</a:t>
            </a:r>
            <a:r>
              <a:rPr sz="1300" b="1" spc="-5" dirty="0">
                <a:latin typeface="Arial"/>
                <a:cs typeface="Arial"/>
              </a:rPr>
              <a:t> ‘</a:t>
            </a:r>
            <a:r>
              <a:rPr sz="1300" b="1" spc="-100" dirty="0">
                <a:latin typeface="Arial"/>
                <a:cs typeface="Arial"/>
              </a:rPr>
              <a:t>T</a:t>
            </a:r>
            <a:r>
              <a:rPr sz="1300" b="1" spc="-5" dirty="0">
                <a:latin typeface="Arial"/>
                <a:cs typeface="Arial"/>
              </a:rPr>
              <a:t>erhitun</a:t>
            </a:r>
            <a:r>
              <a:rPr sz="1300" b="1" dirty="0">
                <a:latin typeface="Arial"/>
                <a:cs typeface="Arial"/>
              </a:rPr>
              <a:t>g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Mulai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b="1" spc="-100" dirty="0">
                <a:latin typeface="Arial"/>
                <a:cs typeface="Arial"/>
              </a:rPr>
              <a:t>T</a:t>
            </a:r>
            <a:r>
              <a:rPr sz="1300" b="1" spc="-5" dirty="0">
                <a:latin typeface="Arial"/>
                <a:cs typeface="Arial"/>
              </a:rPr>
              <a:t>anggal</a:t>
            </a:r>
            <a:r>
              <a:rPr sz="1300" b="1" dirty="0">
                <a:latin typeface="Arial"/>
                <a:cs typeface="Arial"/>
              </a:rPr>
              <a:t>’</a:t>
            </a:r>
            <a:r>
              <a:rPr sz="1300" b="1" spc="-7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(TMT)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7470" y="319266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14187" y="1708799"/>
            <a:ext cx="6981825" cy="1934845"/>
            <a:chOff x="1714187" y="1708799"/>
            <a:chExt cx="6981825" cy="1934845"/>
          </a:xfrm>
        </p:grpSpPr>
        <p:sp>
          <p:nvSpPr>
            <p:cNvPr id="17" name="object 17"/>
            <p:cNvSpPr/>
            <p:nvPr/>
          </p:nvSpPr>
          <p:spPr>
            <a:xfrm>
              <a:off x="1718949" y="2122749"/>
              <a:ext cx="6972300" cy="1377315"/>
            </a:xfrm>
            <a:custGeom>
              <a:avLst/>
              <a:gdLst/>
              <a:ahLst/>
              <a:cxnLst/>
              <a:rect l="l" t="t" r="r" b="b"/>
              <a:pathLst>
                <a:path w="6972300" h="1377314">
                  <a:moveTo>
                    <a:pt x="0" y="1190749"/>
                  </a:moveTo>
                  <a:lnTo>
                    <a:pt x="6971999" y="1190749"/>
                  </a:lnTo>
                  <a:lnTo>
                    <a:pt x="6971999" y="1377049"/>
                  </a:lnTo>
                  <a:lnTo>
                    <a:pt x="0" y="1377049"/>
                  </a:lnTo>
                  <a:lnTo>
                    <a:pt x="0" y="1190749"/>
                  </a:lnTo>
                  <a:close/>
                </a:path>
                <a:path w="6972300" h="1377314">
                  <a:moveTo>
                    <a:pt x="4971824" y="0"/>
                  </a:moveTo>
                  <a:lnTo>
                    <a:pt x="6106124" y="0"/>
                  </a:lnTo>
                  <a:lnTo>
                    <a:pt x="6106124" y="321299"/>
                  </a:lnTo>
                  <a:lnTo>
                    <a:pt x="4971824" y="321299"/>
                  </a:lnTo>
                  <a:lnTo>
                    <a:pt x="497182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7749" y="1708799"/>
              <a:ext cx="411900" cy="4356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564899" y="17468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2274" y="3207900"/>
              <a:ext cx="411900" cy="435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19424" y="32459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8624" y="1797313"/>
            <a:ext cx="8098155" cy="1707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52500" algn="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/>
              <a:cs typeface="Arial"/>
            </a:endParaRPr>
          </a:p>
          <a:p>
            <a:pPr marR="1697989" algn="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31</a:t>
            </a:fld>
            <a:endParaRPr spc="10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23" name="object 23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357638"/>
            <a:ext cx="11670665" cy="625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>
              <a:lnSpc>
                <a:spcPts val="1170"/>
              </a:lnSpc>
            </a:pPr>
            <a:r>
              <a:rPr sz="1000" spc="25" dirty="0">
                <a:solidFill>
                  <a:srgbClr val="F6F9F1"/>
                </a:solidFill>
                <a:latin typeface="Tahoma"/>
                <a:cs typeface="Tahoma"/>
              </a:rPr>
              <a:t>Kementerian</a:t>
            </a:r>
            <a:r>
              <a:rPr sz="1000" spc="-35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F6F9F1"/>
                </a:solidFill>
                <a:latin typeface="Tahoma"/>
                <a:cs typeface="Tahoma"/>
              </a:rPr>
              <a:t>Pendidikan,</a:t>
            </a:r>
            <a:r>
              <a:rPr sz="1000" spc="-30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F6F9F1"/>
                </a:solidFill>
                <a:latin typeface="Tahoma"/>
                <a:cs typeface="Tahoma"/>
              </a:rPr>
              <a:t>Kebudayan,</a:t>
            </a:r>
            <a:r>
              <a:rPr sz="1000" spc="-30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20" dirty="0">
                <a:solidFill>
                  <a:srgbClr val="F6F9F1"/>
                </a:solidFill>
                <a:latin typeface="Tahoma"/>
                <a:cs typeface="Tahoma"/>
              </a:rPr>
              <a:t>Riset,</a:t>
            </a:r>
            <a:r>
              <a:rPr sz="1000" spc="-30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40" dirty="0">
                <a:solidFill>
                  <a:srgbClr val="F6F9F1"/>
                </a:solidFill>
                <a:latin typeface="Tahoma"/>
                <a:cs typeface="Tahoma"/>
              </a:rPr>
              <a:t>dan</a:t>
            </a:r>
            <a:r>
              <a:rPr sz="1000" spc="-30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F6F9F1"/>
                </a:solidFill>
                <a:latin typeface="Tahoma"/>
                <a:cs typeface="Tahoma"/>
              </a:rPr>
              <a:t>Teknologi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30"/>
              </a:spcBef>
              <a:tabLst>
                <a:tab pos="11279505" algn="l"/>
              </a:tabLst>
            </a:pPr>
            <a:r>
              <a:rPr sz="1200" b="1" spc="-44" baseline="3472" dirty="0">
                <a:solidFill>
                  <a:srgbClr val="FFFFFF"/>
                </a:solidFill>
                <a:latin typeface="Tahoma"/>
                <a:cs typeface="Tahoma"/>
              </a:rPr>
              <a:t>Dokume</a:t>
            </a:r>
            <a:r>
              <a:rPr sz="1200" b="1" spc="-37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44" baseline="3472" dirty="0">
                <a:solidFill>
                  <a:srgbClr val="FFFFFF"/>
                </a:solidFill>
                <a:latin typeface="Tahoma"/>
                <a:cs typeface="Tahoma"/>
              </a:rPr>
              <a:t>Rahasi</a:t>
            </a:r>
            <a:r>
              <a:rPr sz="1200" b="1" spc="-37" baseline="3472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254" baseline="3472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7" baseline="3472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sz="1200" b="1" baseline="3472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37" baseline="3472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82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b="1" spc="-37" baseline="3472" dirty="0">
                <a:solidFill>
                  <a:srgbClr val="FFFFFF"/>
                </a:solidFill>
                <a:latin typeface="Tahoma"/>
                <a:cs typeface="Tahoma"/>
              </a:rPr>
              <a:t>emendikbudrist</a:t>
            </a:r>
            <a:r>
              <a:rPr sz="1200" b="1" spc="-30" baseline="3472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15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spc="-37" baseline="3472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baseline="3472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ormas</a:t>
            </a:r>
            <a:r>
              <a:rPr sz="1200" spc="15" baseline="3472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7" baseline="3472" dirty="0">
                <a:solidFill>
                  <a:srgbClr val="FFFFFF"/>
                </a:solidFill>
                <a:latin typeface="Tahoma"/>
                <a:cs typeface="Tahoma"/>
              </a:rPr>
              <a:t>ini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bersi</a:t>
            </a:r>
            <a:r>
              <a:rPr sz="1200" spc="15" baseline="3472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pribad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1200" spc="52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rahasia.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ont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ap</a:t>
            </a:r>
            <a:r>
              <a:rPr sz="1200" spc="52" baseline="3472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pu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ha</a:t>
            </a:r>
            <a:r>
              <a:rPr sz="1200" spc="7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ya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5" baseline="3472" dirty="0">
                <a:solidFill>
                  <a:srgbClr val="FFFFFF"/>
                </a:solidFill>
                <a:latin typeface="Tahoma"/>
                <a:cs typeface="Tahoma"/>
              </a:rPr>
              <a:t>mili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emendikbudrist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ek</a:t>
            </a:r>
            <a:r>
              <a:rPr sz="1200" spc="15" baseline="3472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baseline="3472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Slid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38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28600"/>
              <a:ext cx="351973" cy="3476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67069" y="241731"/>
              <a:ext cx="6225540" cy="6616700"/>
            </a:xfrm>
            <a:custGeom>
              <a:avLst/>
              <a:gdLst/>
              <a:ahLst/>
              <a:cxnLst/>
              <a:rect l="l" t="t" r="r" b="b"/>
              <a:pathLst>
                <a:path w="6225540" h="6616700">
                  <a:moveTo>
                    <a:pt x="6224930" y="998943"/>
                  </a:moveTo>
                  <a:lnTo>
                    <a:pt x="3702596" y="998943"/>
                  </a:lnTo>
                  <a:lnTo>
                    <a:pt x="3702596" y="0"/>
                  </a:lnTo>
                  <a:lnTo>
                    <a:pt x="0" y="0"/>
                  </a:lnTo>
                  <a:lnTo>
                    <a:pt x="0" y="6054306"/>
                  </a:lnTo>
                  <a:lnTo>
                    <a:pt x="2674721" y="6054306"/>
                  </a:lnTo>
                  <a:lnTo>
                    <a:pt x="2674721" y="6616154"/>
                  </a:lnTo>
                  <a:lnTo>
                    <a:pt x="6224930" y="6616154"/>
                  </a:lnTo>
                  <a:lnTo>
                    <a:pt x="6224930" y="998943"/>
                  </a:lnTo>
                  <a:close/>
                </a:path>
              </a:pathLst>
            </a:custGeom>
            <a:solidFill>
              <a:srgbClr val="DEE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43782" y="2413538"/>
            <a:ext cx="5708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25" dirty="0">
                <a:latin typeface="Tahoma"/>
                <a:cs typeface="Tahoma"/>
              </a:rPr>
              <a:t>UNI</a:t>
            </a:r>
            <a:r>
              <a:rPr sz="4500" b="1" spc="-204" dirty="0">
                <a:latin typeface="Tahoma"/>
                <a:cs typeface="Tahoma"/>
              </a:rPr>
              <a:t>T</a:t>
            </a:r>
            <a:r>
              <a:rPr sz="4500" b="1" spc="-285" dirty="0">
                <a:latin typeface="Tahoma"/>
                <a:cs typeface="Tahoma"/>
              </a:rPr>
              <a:t> </a:t>
            </a:r>
            <a:r>
              <a:rPr sz="4500" b="1" spc="-100" dirty="0">
                <a:latin typeface="Tahoma"/>
                <a:cs typeface="Tahoma"/>
              </a:rPr>
              <a:t>BKD</a:t>
            </a:r>
            <a:r>
              <a:rPr sz="4500" b="1" spc="-290" dirty="0">
                <a:latin typeface="Tahoma"/>
                <a:cs typeface="Tahoma"/>
              </a:rPr>
              <a:t> </a:t>
            </a:r>
            <a:r>
              <a:rPr sz="4500" b="1" spc="-140" dirty="0">
                <a:latin typeface="Tahoma"/>
                <a:cs typeface="Tahoma"/>
              </a:rPr>
              <a:t>INTERNAL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8774" y="188775"/>
            <a:ext cx="2369197" cy="8872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4875" y="919400"/>
            <a:ext cx="6353810" cy="2395220"/>
            <a:chOff x="314875" y="919400"/>
            <a:chExt cx="6353810" cy="2395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875" y="919400"/>
              <a:ext cx="6353351" cy="23949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3224" y="1380250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40373" y="14183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14875" y="3465975"/>
            <a:ext cx="6396355" cy="2782570"/>
            <a:chOff x="314875" y="3465975"/>
            <a:chExt cx="6396355" cy="27825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875" y="3465975"/>
              <a:ext cx="6396099" cy="2782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249" y="5652400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99399" y="569050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74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60" dirty="0">
                <a:solidFill>
                  <a:srgbClr val="000C20"/>
                </a:solidFill>
                <a:latin typeface="Trebuchet MS"/>
                <a:cs typeface="Trebuchet MS"/>
              </a:rPr>
              <a:t>PROSES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0" dirty="0">
                <a:solidFill>
                  <a:srgbClr val="000C20"/>
                </a:solidFill>
                <a:latin typeface="Trebuchet MS"/>
                <a:cs typeface="Trebuchet MS"/>
              </a:rPr>
              <a:t>MENGUBAH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STATUS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KEAKTIFAN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DOSEN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33</a:t>
            </a:fld>
            <a:endParaRPr spc="10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310112" y="914637"/>
            <a:ext cx="6363335" cy="240474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R="733425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0112" y="3461212"/>
            <a:ext cx="6405880" cy="279209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99568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58575" y="977327"/>
            <a:ext cx="3992879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Status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keaktifan yang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dapat diubah jika belum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sesuai </a:t>
            </a:r>
            <a:r>
              <a:rPr sz="13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dengan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data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dari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PDDIKTI,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tersebut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antara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lain: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87484" y="1585403"/>
            <a:ext cx="1950720" cy="116459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340995" indent="-328295">
              <a:lnSpc>
                <a:spcPct val="100000"/>
              </a:lnSpc>
              <a:spcBef>
                <a:spcPts val="334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Aktif</a:t>
            </a:r>
            <a:endParaRPr sz="1300">
              <a:latin typeface="Arial MT"/>
              <a:cs typeface="Arial MT"/>
            </a:endParaRPr>
          </a:p>
          <a:p>
            <a:pPr marL="340995" indent="-328295">
              <a:lnSpc>
                <a:spcPct val="100000"/>
              </a:lnSpc>
              <a:spcBef>
                <a:spcPts val="229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Cuti</a:t>
            </a:r>
            <a:endParaRPr sz="1300">
              <a:latin typeface="Arial MT"/>
              <a:cs typeface="Arial MT"/>
            </a:endParaRPr>
          </a:p>
          <a:p>
            <a:pPr marL="340995" indent="-328295">
              <a:lnSpc>
                <a:spcPct val="100000"/>
              </a:lnSpc>
              <a:spcBef>
                <a:spcPts val="235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Ijin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Belajar</a:t>
            </a:r>
            <a:endParaRPr sz="1300">
              <a:latin typeface="Arial MT"/>
              <a:cs typeface="Arial MT"/>
            </a:endParaRPr>
          </a:p>
          <a:p>
            <a:pPr marL="340995" indent="-328295">
              <a:lnSpc>
                <a:spcPct val="100000"/>
              </a:lnSpc>
              <a:spcBef>
                <a:spcPts val="235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Tugas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Instansi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Lain</a:t>
            </a:r>
            <a:endParaRPr sz="1300">
              <a:latin typeface="Arial MT"/>
              <a:cs typeface="Arial MT"/>
            </a:endParaRPr>
          </a:p>
          <a:p>
            <a:pPr marL="340995" indent="-328295">
              <a:lnSpc>
                <a:spcPct val="100000"/>
              </a:lnSpc>
              <a:spcBef>
                <a:spcPts val="235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Tugas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Belajar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58575" y="3029394"/>
            <a:ext cx="4479290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Namun perlu diingat, Unit BKD hanya bisa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mengubah status </a:t>
            </a:r>
            <a:r>
              <a:rPr sz="13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 jika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sebelumnya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perubahan status sudah divalidasi </a:t>
            </a:r>
            <a:r>
              <a:rPr sz="1300" b="1" spc="-35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oleh LLDikti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(PTS),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Kemendikbudristek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(PTN),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atau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Kementerian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masing-masing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(PTA/KL).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01349" y="4201102"/>
            <a:ext cx="3980179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1.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Masuk ke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laman </a:t>
            </a:r>
            <a:r>
              <a:rPr sz="1300" dirty="0">
                <a:solidFill>
                  <a:srgbClr val="1155CC"/>
                </a:solidFill>
                <a:latin typeface="Arial MT"/>
                <a:cs typeface="Arial MT"/>
              </a:rPr>
              <a:t> </a:t>
            </a:r>
            <a:r>
              <a:rPr sz="1300" u="heavy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 MT"/>
                <a:cs typeface="Arial MT"/>
                <a:hlinkClick r:id="rId5"/>
              </a:rPr>
              <a:t>https://sister.kemdikbud.go.id/beranda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r>
              <a:rPr sz="1300" spc="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300" spc="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pilih </a:t>
            </a:r>
            <a:r>
              <a:rPr sz="1300" spc="-3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peran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"Unit BKD Internal" di Level Perguruan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0C20"/>
                </a:solidFill>
                <a:latin typeface="Arial"/>
                <a:cs typeface="Arial"/>
              </a:rPr>
              <a:t>Tinggi.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01349" y="5264854"/>
            <a:ext cx="3617595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2. Klik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"Layanan BKD"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,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kemudian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pilih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"Peserta </a:t>
            </a:r>
            <a:r>
              <a:rPr sz="1300" b="1" spc="-35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BKD".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3725" y="1133475"/>
            <a:ext cx="5850890" cy="1993264"/>
            <a:chOff x="373725" y="1133475"/>
            <a:chExt cx="5850890" cy="199326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250" y="1143000"/>
              <a:ext cx="5831751" cy="1973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8487" y="1138237"/>
              <a:ext cx="5841365" cy="1983739"/>
            </a:xfrm>
            <a:custGeom>
              <a:avLst/>
              <a:gdLst/>
              <a:ahLst/>
              <a:cxnLst/>
              <a:rect l="l" t="t" r="r" b="b"/>
              <a:pathLst>
                <a:path w="5841365" h="1983739">
                  <a:moveTo>
                    <a:pt x="0" y="0"/>
                  </a:moveTo>
                  <a:lnTo>
                    <a:pt x="5841276" y="0"/>
                  </a:lnTo>
                  <a:lnTo>
                    <a:pt x="5841276" y="1983500"/>
                  </a:lnTo>
                  <a:lnTo>
                    <a:pt x="0" y="1983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749" y="1983950"/>
              <a:ext cx="411900" cy="435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0899" y="202205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386525" y="1143000"/>
            <a:ext cx="5567045" cy="2623820"/>
            <a:chOff x="6386525" y="1143000"/>
            <a:chExt cx="5567045" cy="26238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6525" y="1143000"/>
              <a:ext cx="5566652" cy="26232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099" y="1821475"/>
              <a:ext cx="411900" cy="435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84249" y="18595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74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60" dirty="0">
                <a:solidFill>
                  <a:srgbClr val="000C20"/>
                </a:solidFill>
                <a:latin typeface="Trebuchet MS"/>
                <a:cs typeface="Trebuchet MS"/>
              </a:rPr>
              <a:t>PROSES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0" dirty="0">
                <a:solidFill>
                  <a:srgbClr val="000C20"/>
                </a:solidFill>
                <a:latin typeface="Trebuchet MS"/>
                <a:cs typeface="Trebuchet MS"/>
              </a:rPr>
              <a:t>MENGUBAH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STATUS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KEAKTIFAN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DOSEN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34</a:t>
            </a:fld>
            <a:endParaRPr spc="1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6381762" y="1138237"/>
            <a:ext cx="5576570" cy="263334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R="465455" algn="ct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9300" y="4649313"/>
            <a:ext cx="45758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indent="-19748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10185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Pilih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“Periode</a:t>
            </a:r>
            <a:r>
              <a:rPr sz="14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Kegiatan</a:t>
            </a:r>
            <a:r>
              <a:rPr sz="14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BKD”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“Lanjut”.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0C20"/>
              </a:buClr>
              <a:buFont typeface="Arial MT"/>
              <a:buAutoNum type="arabicPeriod" startAt="3"/>
            </a:pPr>
            <a:endParaRPr sz="1450">
              <a:latin typeface="Arial MT"/>
              <a:cs typeface="Arial MT"/>
            </a:endParaRPr>
          </a:p>
          <a:p>
            <a:pPr marL="209550" indent="-197485">
              <a:lnSpc>
                <a:spcPct val="100000"/>
              </a:lnSpc>
              <a:buAutoNum type="arabicPeriod" startAt="3"/>
              <a:tabLst>
                <a:tab pos="210185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"Alih</a:t>
            </a:r>
            <a:r>
              <a:rPr sz="1400" b="1" spc="-3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Status"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4619" y="1765707"/>
            <a:ext cx="5481955" cy="834390"/>
          </a:xfrm>
          <a:prstGeom prst="rect">
            <a:avLst/>
          </a:prstGeom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3574" y="969950"/>
            <a:ext cx="6303010" cy="2769235"/>
            <a:chOff x="263574" y="969950"/>
            <a:chExt cx="6303010" cy="27692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574" y="969950"/>
              <a:ext cx="6302523" cy="27691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9598" y="1436699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96748" y="14747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74" y="3121250"/>
              <a:ext cx="411900" cy="43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4623" y="31593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281075" y="3900075"/>
            <a:ext cx="3472179" cy="2293620"/>
            <a:chOff x="1281075" y="3900075"/>
            <a:chExt cx="3472179" cy="22936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075" y="3900075"/>
              <a:ext cx="3471750" cy="22932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8886" y="5291725"/>
              <a:ext cx="411900" cy="435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66036" y="53298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3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74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60" dirty="0">
                <a:solidFill>
                  <a:srgbClr val="000C20"/>
                </a:solidFill>
                <a:latin typeface="Trebuchet MS"/>
                <a:cs typeface="Trebuchet MS"/>
              </a:rPr>
              <a:t>PROSES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0" dirty="0">
                <a:solidFill>
                  <a:srgbClr val="000C20"/>
                </a:solidFill>
                <a:latin typeface="Trebuchet MS"/>
                <a:cs typeface="Trebuchet MS"/>
              </a:rPr>
              <a:t>MENGUBAH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STATUS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KEAKTIFAN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DOSEN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35</a:t>
            </a:fld>
            <a:endParaRPr spc="10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258812" y="965187"/>
            <a:ext cx="6312535" cy="277876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R="1275080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al"/>
              <a:cs typeface="Arial"/>
            </a:endParaRPr>
          </a:p>
          <a:p>
            <a:pPr marL="52197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0751" y="968777"/>
            <a:ext cx="451231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5.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300" spc="-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akan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diarahkan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laman</a:t>
            </a:r>
            <a:r>
              <a:rPr sz="1300" spc="-8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Alih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BKD. </a:t>
            </a:r>
            <a:r>
              <a:rPr sz="1300" spc="-3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dapat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melihat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nama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statusnya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berubah.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79659" y="1576854"/>
            <a:ext cx="4342130" cy="116459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340995" indent="-328295">
              <a:lnSpc>
                <a:spcPct val="100000"/>
              </a:lnSpc>
              <a:spcBef>
                <a:spcPts val="334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Status</a:t>
            </a:r>
            <a:r>
              <a:rPr sz="1300" b="1" spc="-3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Laporan</a:t>
            </a:r>
            <a:r>
              <a:rPr sz="13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Kinerja</a:t>
            </a:r>
            <a:r>
              <a:rPr sz="13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Dosen</a:t>
            </a:r>
            <a:endParaRPr sz="1300">
              <a:latin typeface="Arial"/>
              <a:cs typeface="Arial"/>
            </a:endParaRPr>
          </a:p>
          <a:p>
            <a:pPr marL="340360">
              <a:lnSpc>
                <a:spcPct val="100000"/>
              </a:lnSpc>
              <a:spcBef>
                <a:spcPts val="229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300" spc="-3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300" spc="-3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sebelumnya.</a:t>
            </a:r>
            <a:endParaRPr sz="1300">
              <a:latin typeface="Arial MT"/>
              <a:cs typeface="Arial MT"/>
            </a:endParaRPr>
          </a:p>
          <a:p>
            <a:pPr marL="340995" indent="-328295">
              <a:lnSpc>
                <a:spcPct val="100000"/>
              </a:lnSpc>
              <a:spcBef>
                <a:spcPts val="23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Status</a:t>
            </a:r>
            <a:r>
              <a:rPr sz="1300" b="1" spc="-5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Sekarang</a:t>
            </a:r>
            <a:endParaRPr sz="1300">
              <a:latin typeface="Arial"/>
              <a:cs typeface="Arial"/>
            </a:endParaRPr>
          </a:p>
          <a:p>
            <a:pPr marL="340360" marR="5080">
              <a:lnSpc>
                <a:spcPct val="114999"/>
              </a:lnSpc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Status Dosen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 sekarang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dan perlu diperbarui oleh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Unit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50751" y="3020843"/>
            <a:ext cx="4106545" cy="70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6.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memperbarui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Dosen,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silakan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beri</a:t>
            </a:r>
            <a:r>
              <a:rPr sz="13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tanda </a:t>
            </a:r>
            <a:r>
              <a:rPr sz="1300" b="1" spc="-35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centang (</a:t>
            </a:r>
            <a:r>
              <a:rPr sz="1300" b="1" i="1" spc="-5" dirty="0">
                <a:solidFill>
                  <a:srgbClr val="000C20"/>
                </a:solidFill>
                <a:latin typeface="Arial"/>
                <a:cs typeface="Arial"/>
              </a:rPr>
              <a:t>checklist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) pada nama Dosen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,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kemudian klik </a:t>
            </a:r>
            <a:r>
              <a:rPr sz="13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tombol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“Update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Data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LKD”.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50751" y="3856757"/>
            <a:ext cx="391414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7. Setelah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status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berhasil diubah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, Anda akan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menerima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notifikasi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76312" y="3895312"/>
            <a:ext cx="3481704" cy="230314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95655" algn="ct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6325" y="1296662"/>
            <a:ext cx="5939790" cy="2635885"/>
            <a:chOff x="896325" y="1296662"/>
            <a:chExt cx="5939790" cy="2635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325" y="1296662"/>
              <a:ext cx="5939252" cy="26355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2099" y="2497025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49248" y="253512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96325" y="4084601"/>
            <a:ext cx="5969000" cy="2193925"/>
            <a:chOff x="896325" y="4084601"/>
            <a:chExt cx="5969000" cy="21939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325" y="4084601"/>
              <a:ext cx="5968552" cy="21934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6774" y="5532675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03923" y="55707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7525" y="5731549"/>
              <a:ext cx="667385" cy="321310"/>
            </a:xfrm>
            <a:custGeom>
              <a:avLst/>
              <a:gdLst/>
              <a:ahLst/>
              <a:cxnLst/>
              <a:rect l="l" t="t" r="r" b="b"/>
              <a:pathLst>
                <a:path w="667385" h="321310">
                  <a:moveTo>
                    <a:pt x="0" y="0"/>
                  </a:moveTo>
                  <a:lnTo>
                    <a:pt x="666899" y="0"/>
                  </a:lnTo>
                  <a:lnTo>
                    <a:pt x="666899" y="321299"/>
                  </a:lnTo>
                  <a:lnTo>
                    <a:pt x="0" y="321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2099" y="4428050"/>
              <a:ext cx="411900" cy="435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49248" y="44661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55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CARA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MENGATUR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10" dirty="0">
                <a:solidFill>
                  <a:srgbClr val="000C20"/>
                </a:solidFill>
                <a:latin typeface="Trebuchet MS"/>
                <a:cs typeface="Trebuchet MS"/>
              </a:rPr>
              <a:t>PERIODE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000C20"/>
                </a:solidFill>
                <a:latin typeface="Trebuchet MS"/>
                <a:cs typeface="Trebuchet MS"/>
              </a:rPr>
              <a:t>-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50" dirty="0">
                <a:solidFill>
                  <a:srgbClr val="000C20"/>
                </a:solidFill>
                <a:latin typeface="Trebuchet MS"/>
                <a:cs typeface="Trebuchet MS"/>
              </a:rPr>
              <a:t>KHUSUS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PTN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36</a:t>
            </a:fld>
            <a:endParaRPr spc="10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891562" y="1291899"/>
            <a:ext cx="5949315" cy="264541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R="791845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1562" y="4079838"/>
            <a:ext cx="5978525" cy="220345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R="821055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al"/>
              <a:cs typeface="Arial"/>
            </a:endParaRPr>
          </a:p>
          <a:p>
            <a:pPr marL="91821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3175" y="1706478"/>
            <a:ext cx="3626485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1.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Masuk ke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laman SISTER dan </a:t>
            </a:r>
            <a:r>
              <a:rPr sz="1300" spc="-5" dirty="0">
                <a:latin typeface="Arial MT"/>
                <a:cs typeface="Arial MT"/>
              </a:rPr>
              <a:t>pilih peran </a:t>
            </a:r>
            <a:r>
              <a:rPr sz="1300" b="1" spc="-5" dirty="0">
                <a:latin typeface="Arial"/>
                <a:cs typeface="Arial"/>
              </a:rPr>
              <a:t>"Unit </a:t>
            </a:r>
            <a:r>
              <a:rPr sz="1300" b="1" spc="-35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BKD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Internal"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di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Level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Perguruan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Tinggi</a:t>
            </a:r>
            <a:r>
              <a:rPr sz="1300" dirty="0">
                <a:latin typeface="Arial MT"/>
                <a:cs typeface="Arial MT"/>
              </a:rPr>
              <a:t>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3175" y="2314554"/>
            <a:ext cx="3626485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latin typeface="Arial MT"/>
                <a:cs typeface="Arial MT"/>
              </a:rPr>
              <a:t>2. Klik </a:t>
            </a:r>
            <a:r>
              <a:rPr sz="1300" b="1" spc="-5" dirty="0">
                <a:latin typeface="Arial"/>
                <a:cs typeface="Arial"/>
              </a:rPr>
              <a:t>"Layanan BKD"</a:t>
            </a:r>
            <a:r>
              <a:rPr sz="1300" spc="-5" dirty="0">
                <a:latin typeface="Arial MT"/>
                <a:cs typeface="Arial MT"/>
              </a:rPr>
              <a:t>, </a:t>
            </a:r>
            <a:r>
              <a:rPr sz="1300" dirty="0">
                <a:latin typeface="Arial MT"/>
                <a:cs typeface="Arial MT"/>
              </a:rPr>
              <a:t>kemudian </a:t>
            </a:r>
            <a:r>
              <a:rPr sz="1300" spc="-5" dirty="0">
                <a:latin typeface="Arial MT"/>
                <a:cs typeface="Arial MT"/>
              </a:rPr>
              <a:t>pilih </a:t>
            </a:r>
            <a:r>
              <a:rPr sz="1300" b="1" spc="-5" dirty="0">
                <a:latin typeface="Arial"/>
                <a:cs typeface="Arial"/>
              </a:rPr>
              <a:t>"Periode </a:t>
            </a:r>
            <a:r>
              <a:rPr sz="1300" b="1" spc="-35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BKD"</a:t>
            </a:r>
            <a:r>
              <a:rPr sz="1300" spc="-5" dirty="0">
                <a:latin typeface="Arial MT"/>
                <a:cs typeface="Arial MT"/>
              </a:rPr>
              <a:t>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33175" y="2922630"/>
            <a:ext cx="386207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latin typeface="Arial MT"/>
                <a:cs typeface="Arial MT"/>
              </a:rPr>
              <a:t>3.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Pada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laman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Periode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Kegiatan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BKD,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klik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b="1" spc="-20" dirty="0">
                <a:latin typeface="Arial"/>
                <a:cs typeface="Arial"/>
              </a:rPr>
              <a:t>"Tambah </a:t>
            </a:r>
            <a:r>
              <a:rPr sz="1300" b="1" spc="-34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Periode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Baru"</a:t>
            </a:r>
            <a:r>
              <a:rPr sz="1300" b="1" dirty="0">
                <a:latin typeface="Arial"/>
                <a:cs typeface="Arial"/>
              </a:rPr>
              <a:t> </a:t>
            </a:r>
            <a:r>
              <a:rPr sz="1300" spc="-5" dirty="0">
                <a:latin typeface="Arial MT"/>
                <a:cs typeface="Arial MT"/>
              </a:rPr>
              <a:t>untuk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menambahkan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periode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baru.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6275" y="873388"/>
            <a:ext cx="26460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005" algn="l"/>
              </a:tabLst>
            </a:pPr>
            <a:r>
              <a:rPr sz="1700" b="1" spc="-5" dirty="0">
                <a:latin typeface="Arial"/>
                <a:cs typeface="Arial"/>
              </a:rPr>
              <a:t>a.	</a:t>
            </a:r>
            <a:r>
              <a:rPr sz="1700" b="1" spc="-25" dirty="0">
                <a:latin typeface="Arial"/>
                <a:cs typeface="Arial"/>
              </a:rPr>
              <a:t>Tambah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Periode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Baru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1674" y="1558600"/>
            <a:ext cx="7052309" cy="3172460"/>
            <a:chOff x="451674" y="1558600"/>
            <a:chExt cx="7052309" cy="3172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674" y="1558600"/>
              <a:ext cx="7052176" cy="3172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099" y="2428625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68249" y="246672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0048" y="3907950"/>
              <a:ext cx="411900" cy="43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47198" y="394605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55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CARA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MENGATUR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10" dirty="0">
                <a:solidFill>
                  <a:srgbClr val="000C20"/>
                </a:solidFill>
                <a:latin typeface="Trebuchet MS"/>
                <a:cs typeface="Trebuchet MS"/>
              </a:rPr>
              <a:t>PERIODE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000C20"/>
                </a:solidFill>
                <a:latin typeface="Trebuchet MS"/>
                <a:cs typeface="Trebuchet MS"/>
              </a:rPr>
              <a:t>-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50" dirty="0">
                <a:solidFill>
                  <a:srgbClr val="000C20"/>
                </a:solidFill>
                <a:latin typeface="Trebuchet MS"/>
                <a:cs typeface="Trebuchet MS"/>
              </a:rPr>
              <a:t>KHUSUS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PTN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6912" y="1553837"/>
            <a:ext cx="7061834" cy="318198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2327275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"/>
              <a:cs typeface="Arial"/>
            </a:endParaRPr>
          </a:p>
          <a:p>
            <a:pPr marR="1362075" algn="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6275" y="873388"/>
            <a:ext cx="26460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005" algn="l"/>
              </a:tabLst>
            </a:pPr>
            <a:r>
              <a:rPr sz="1700" b="1" spc="-5" dirty="0">
                <a:latin typeface="Arial"/>
                <a:cs typeface="Arial"/>
              </a:rPr>
              <a:t>a.	</a:t>
            </a:r>
            <a:r>
              <a:rPr sz="1700" b="1" spc="-25" dirty="0">
                <a:latin typeface="Arial"/>
                <a:cs typeface="Arial"/>
              </a:rPr>
              <a:t>Tambah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Periode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Baru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74225" y="1550252"/>
            <a:ext cx="3502025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4. Lengkapi data berikut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sesuai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dengan periode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masukkan: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03134" y="2158329"/>
            <a:ext cx="3395979" cy="116459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340995" indent="-328295">
              <a:lnSpc>
                <a:spcPct val="100000"/>
              </a:lnSpc>
              <a:spcBef>
                <a:spcPts val="334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Mulai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(pilih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tanggal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dari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kalender)</a:t>
            </a:r>
            <a:endParaRPr sz="1300">
              <a:latin typeface="Arial MT"/>
              <a:cs typeface="Arial MT"/>
            </a:endParaRPr>
          </a:p>
          <a:p>
            <a:pPr marL="340360" marR="594360" indent="-328295">
              <a:lnSpc>
                <a:spcPct val="114999"/>
              </a:lnSpc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Selesai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(pilih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tanggal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dari </a:t>
            </a:r>
            <a:r>
              <a:rPr sz="1300" spc="-3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kalender)</a:t>
            </a:r>
            <a:endParaRPr sz="1300">
              <a:latin typeface="Arial MT"/>
              <a:cs typeface="Arial MT"/>
            </a:endParaRPr>
          </a:p>
          <a:p>
            <a:pPr marL="340995" indent="-328295">
              <a:lnSpc>
                <a:spcPct val="100000"/>
              </a:lnSpc>
              <a:spcBef>
                <a:spcPts val="229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Semester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endParaRPr sz="1300">
              <a:latin typeface="Arial MT"/>
              <a:cs typeface="Arial MT"/>
            </a:endParaRPr>
          </a:p>
          <a:p>
            <a:pPr marL="340995" indent="-328295">
              <a:lnSpc>
                <a:spcPct val="100000"/>
              </a:lnSpc>
              <a:spcBef>
                <a:spcPts val="235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74225" y="3602319"/>
            <a:ext cx="309626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Mohon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pastikan bahwa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Mulai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 dan </a:t>
            </a:r>
            <a:r>
              <a:rPr sz="1300" spc="-3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Selesai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sudah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sesuai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dan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benar.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74225" y="4240112"/>
            <a:ext cx="3059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5.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sudah,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“Buka</a:t>
            </a:r>
            <a:r>
              <a:rPr sz="13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Periode</a:t>
            </a:r>
            <a:r>
              <a:rPr sz="13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Baru”.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9225" y="4200900"/>
            <a:ext cx="1103630" cy="321310"/>
          </a:xfrm>
          <a:custGeom>
            <a:avLst/>
            <a:gdLst/>
            <a:ahLst/>
            <a:cxnLst/>
            <a:rect l="l" t="t" r="r" b="b"/>
            <a:pathLst>
              <a:path w="1103629" h="321310">
                <a:moveTo>
                  <a:pt x="0" y="0"/>
                </a:moveTo>
                <a:lnTo>
                  <a:pt x="1103099" y="0"/>
                </a:lnTo>
                <a:lnTo>
                  <a:pt x="1103099" y="321299"/>
                </a:lnTo>
                <a:lnTo>
                  <a:pt x="0" y="321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37</a:t>
            </a:fld>
            <a:endParaRPr spc="10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55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CARA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MENGATUR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10" dirty="0">
                <a:solidFill>
                  <a:srgbClr val="000C20"/>
                </a:solidFill>
                <a:latin typeface="Trebuchet MS"/>
                <a:cs typeface="Trebuchet MS"/>
              </a:rPr>
              <a:t>PERIODE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000C20"/>
                </a:solidFill>
                <a:latin typeface="Trebuchet MS"/>
                <a:cs typeface="Trebuchet MS"/>
              </a:rPr>
              <a:t>-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50" dirty="0">
                <a:solidFill>
                  <a:srgbClr val="000C20"/>
                </a:solidFill>
                <a:latin typeface="Trebuchet MS"/>
                <a:cs typeface="Trebuchet MS"/>
              </a:rPr>
              <a:t>KHUSUS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PTN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475" y="1252287"/>
            <a:ext cx="5379720" cy="253365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R="915669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487" y="3917812"/>
            <a:ext cx="5379720" cy="221170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168783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"/>
              <a:cs typeface="Arial"/>
            </a:endParaRPr>
          </a:p>
          <a:p>
            <a:pPr marR="735965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650" y="873388"/>
            <a:ext cx="44469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/>
                <a:cs typeface="Arial"/>
              </a:rPr>
              <a:t>b.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Melengkapi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Detail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Periode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Kegiatan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BKD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3175" y="1068240"/>
            <a:ext cx="5030470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Setelah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menambah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baru,</a:t>
            </a:r>
            <a:r>
              <a:rPr sz="1300" spc="-8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perlu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melengkapi </a:t>
            </a:r>
            <a:r>
              <a:rPr sz="1300" spc="-3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detail periode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kegiatan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terdiri dari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Periode Penarikan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Kinerja, Periode Pengisian, dan Periode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Penilaian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.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Berikut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panduannya:</a:t>
            </a:r>
            <a:endParaRPr sz="1300">
              <a:latin typeface="Arial MT"/>
              <a:cs typeface="Arial MT"/>
            </a:endParaRPr>
          </a:p>
          <a:p>
            <a:pPr marL="12700" marR="167640">
              <a:lnSpc>
                <a:spcPct val="115399"/>
              </a:lnSpc>
              <a:spcBef>
                <a:spcPts val="1200"/>
              </a:spcBef>
              <a:buAutoNum type="arabicPeriod"/>
              <a:tabLst>
                <a:tab pos="196215" algn="l"/>
                <a:tab pos="4386580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Pad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lama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n</a:t>
            </a:r>
            <a:r>
              <a:rPr sz="1300" spc="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Period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e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 BK</a:t>
            </a:r>
            <a:r>
              <a:rPr sz="1300" b="1" spc="15" dirty="0">
                <a:solidFill>
                  <a:srgbClr val="000C20"/>
                </a:solidFill>
                <a:latin typeface="Arial"/>
                <a:cs typeface="Arial"/>
              </a:rPr>
              <a:t>D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,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iko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n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“Detail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 Data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”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(	)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pada  nama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kegiatan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akan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dilengkapi detailnya.</a:t>
            </a:r>
            <a:endParaRPr sz="1300">
              <a:latin typeface="Arial MT"/>
              <a:cs typeface="Arial MT"/>
            </a:endParaRPr>
          </a:p>
          <a:p>
            <a:pPr marL="12700" marR="407670">
              <a:lnSpc>
                <a:spcPct val="115399"/>
              </a:lnSpc>
              <a:spcBef>
                <a:spcPts val="1200"/>
              </a:spcBef>
              <a:buAutoNum type="arabicPeriod"/>
              <a:tabLst>
                <a:tab pos="19621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Lengkapi Periode Penarikan Kinerja, Periode Pengisian, dan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Penilaian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terdiri dari: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0C20"/>
              </a:buClr>
              <a:buFont typeface="Arial MT"/>
              <a:buAutoNum type="arabicPeriod"/>
            </a:pPr>
            <a:endParaRPr sz="1250">
              <a:latin typeface="Arial MT"/>
              <a:cs typeface="Arial MT"/>
            </a:endParaRPr>
          </a:p>
          <a:p>
            <a:pPr marL="469900" lvl="1" indent="-328295">
              <a:lnSpc>
                <a:spcPct val="100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b="1" spc="-100" dirty="0">
                <a:solidFill>
                  <a:srgbClr val="000C20"/>
                </a:solidFill>
                <a:latin typeface="Arial"/>
                <a:cs typeface="Arial"/>
              </a:rPr>
              <a:t>T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angga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l</a:t>
            </a:r>
            <a:r>
              <a:rPr sz="1300" b="1" spc="-5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0C20"/>
                </a:solidFill>
                <a:latin typeface="Arial"/>
                <a:cs typeface="Arial"/>
              </a:rPr>
              <a:t>A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wa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l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 Periode</a:t>
            </a:r>
            <a:endParaRPr sz="13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tanggal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menggunakan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kalender</a:t>
            </a:r>
            <a:endParaRPr sz="1300">
              <a:latin typeface="Arial MT"/>
              <a:cs typeface="Arial MT"/>
            </a:endParaRPr>
          </a:p>
          <a:p>
            <a:pPr marL="469900" lvl="1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b="1" spc="-100" dirty="0">
                <a:solidFill>
                  <a:srgbClr val="000C20"/>
                </a:solidFill>
                <a:latin typeface="Arial"/>
                <a:cs typeface="Arial"/>
              </a:rPr>
              <a:t>T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angga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l</a:t>
            </a:r>
            <a:r>
              <a:rPr sz="1300" b="1" spc="-5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Akhi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r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 Periode</a:t>
            </a:r>
            <a:endParaRPr sz="13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tanggal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menggunakan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kalender</a:t>
            </a:r>
            <a:endParaRPr sz="1300">
              <a:latin typeface="Arial MT"/>
              <a:cs typeface="Arial MT"/>
            </a:endParaRPr>
          </a:p>
          <a:p>
            <a:pPr marL="469900" lvl="1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Status</a:t>
            </a:r>
            <a:r>
              <a:rPr sz="1300" b="1" spc="-5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Periode</a:t>
            </a:r>
            <a:endParaRPr sz="13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Pili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h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period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e</a:t>
            </a:r>
            <a:r>
              <a:rPr sz="1300" spc="-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Akti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f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ata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u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T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ida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</a:t>
            </a:r>
            <a:r>
              <a:rPr sz="1300" spc="-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Aktif.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 marR="257175">
              <a:lnSpc>
                <a:spcPct val="115399"/>
              </a:lnSpc>
              <a:spcBef>
                <a:spcPts val="5"/>
              </a:spcBef>
            </a:pP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Tanggal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dilengkapi di atas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menyesuaikan kebijakan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masing-masing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perguruan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tinggi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atau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pengumuman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dari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Ditdaya.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50">
              <a:latin typeface="Arial MT"/>
              <a:cs typeface="Arial MT"/>
            </a:endParaRPr>
          </a:p>
          <a:p>
            <a:pPr marL="195580" indent="-183515">
              <a:lnSpc>
                <a:spcPct val="100000"/>
              </a:lnSpc>
              <a:buAutoNum type="arabicPeriod" startAt="3"/>
              <a:tabLst>
                <a:tab pos="196215" algn="l"/>
              </a:tabLst>
            </a:pP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sudah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selesai,</a:t>
            </a:r>
            <a:r>
              <a:rPr sz="13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3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“Simpan”.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5602" y="2134307"/>
            <a:ext cx="313793" cy="34490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38</a:t>
            </a:fld>
            <a:endParaRPr spc="1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275" y="1215024"/>
            <a:ext cx="5516880" cy="1899285"/>
            <a:chOff x="452275" y="1215024"/>
            <a:chExt cx="5516880" cy="1899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75" y="1215024"/>
              <a:ext cx="5516695" cy="1898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0198" y="2257575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47348" y="22956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266575" y="1215025"/>
            <a:ext cx="4814570" cy="1771014"/>
            <a:chOff x="6266575" y="1215025"/>
            <a:chExt cx="4814570" cy="177101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575" y="1215025"/>
              <a:ext cx="4814150" cy="1770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6624" y="1358900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83774" y="139700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07674" y="2687350"/>
              <a:ext cx="521970" cy="234315"/>
            </a:xfrm>
            <a:custGeom>
              <a:avLst/>
              <a:gdLst/>
              <a:ahLst/>
              <a:cxnLst/>
              <a:rect l="l" t="t" r="r" b="b"/>
              <a:pathLst>
                <a:path w="521970" h="234314">
                  <a:moveTo>
                    <a:pt x="0" y="0"/>
                  </a:moveTo>
                  <a:lnTo>
                    <a:pt x="521699" y="0"/>
                  </a:lnTo>
                  <a:lnTo>
                    <a:pt x="521699" y="233699"/>
                  </a:lnTo>
                  <a:lnTo>
                    <a:pt x="0" y="233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2574" y="2434825"/>
              <a:ext cx="411900" cy="435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39724" y="247292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12873" y="3643400"/>
            <a:ext cx="5516880" cy="2228850"/>
            <a:chOff x="412873" y="3643400"/>
            <a:chExt cx="5516880" cy="222885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873" y="3643400"/>
              <a:ext cx="5516698" cy="22284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6974" y="3715975"/>
              <a:ext cx="411900" cy="435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4123" y="37540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55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CARA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MENGATUR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10" dirty="0">
                <a:solidFill>
                  <a:srgbClr val="000C20"/>
                </a:solidFill>
                <a:latin typeface="Trebuchet MS"/>
                <a:cs typeface="Trebuchet MS"/>
              </a:rPr>
              <a:t>PERIODE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000C20"/>
                </a:solidFill>
                <a:latin typeface="Trebuchet MS"/>
                <a:cs typeface="Trebuchet MS"/>
              </a:rPr>
              <a:t>-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50" dirty="0">
                <a:solidFill>
                  <a:srgbClr val="000C20"/>
                </a:solidFill>
                <a:latin typeface="Trebuchet MS"/>
                <a:cs typeface="Trebuchet MS"/>
              </a:rPr>
              <a:t>KHUSUS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PTN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7512" y="1210262"/>
            <a:ext cx="5526405" cy="190881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Times New Roman"/>
              <a:cs typeface="Times New Roman"/>
            </a:endParaRPr>
          </a:p>
          <a:p>
            <a:pPr marR="327025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61812" y="1210262"/>
            <a:ext cx="4824095" cy="1780539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R="1474470" algn="ct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R="646430" algn="r">
              <a:lnSpc>
                <a:spcPct val="100000"/>
              </a:lnSpc>
              <a:spcBef>
                <a:spcPts val="1055"/>
              </a:spcBef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7650" y="873388"/>
            <a:ext cx="21951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/>
                <a:cs typeface="Arial"/>
              </a:rPr>
              <a:t>c.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Mengubah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Periode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78124" y="3353234"/>
            <a:ext cx="365061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1. Pada laman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Periode 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BKD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, klik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ikon 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“Ubah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Data”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( </a:t>
            </a:r>
            <a:r>
              <a:rPr sz="1200" spc="-3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kegiatan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ingin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diubah.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40571" y="3379904"/>
            <a:ext cx="1431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)</a:t>
            </a:r>
            <a:r>
              <a:rPr sz="1200" spc="-3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pada</a:t>
            </a:r>
            <a:r>
              <a:rPr sz="12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nama</a:t>
            </a:r>
            <a:r>
              <a:rPr sz="12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78124" y="3951404"/>
            <a:ext cx="35198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2.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ubah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data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berikut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sesuai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terbaru: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14674" y="4286684"/>
            <a:ext cx="3989704" cy="8636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309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Mulai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Periode: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tanggal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menggunakan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kalender.</a:t>
            </a:r>
            <a:endParaRPr sz="1200">
              <a:latin typeface="Arial MT"/>
              <a:cs typeface="Arial MT"/>
            </a:endParaRPr>
          </a:p>
          <a:p>
            <a:pPr marL="332740" indent="-320675">
              <a:lnSpc>
                <a:spcPct val="100000"/>
              </a:lnSpc>
              <a:spcBef>
                <a:spcPts val="209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Selesai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Periode: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tanggal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menggunakan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kalender.</a:t>
            </a:r>
            <a:endParaRPr sz="1200">
              <a:latin typeface="Arial MT"/>
              <a:cs typeface="Arial MT"/>
            </a:endParaRPr>
          </a:p>
          <a:p>
            <a:pPr marL="332740" indent="-320675">
              <a:lnSpc>
                <a:spcPct val="100000"/>
              </a:lnSpc>
              <a:spcBef>
                <a:spcPts val="209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Semester</a:t>
            </a:r>
            <a:r>
              <a:rPr sz="12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endParaRPr sz="1200">
              <a:latin typeface="Arial MT"/>
              <a:cs typeface="Arial MT"/>
            </a:endParaRPr>
          </a:p>
          <a:p>
            <a:pPr marL="332740" indent="-320675">
              <a:lnSpc>
                <a:spcPct val="100000"/>
              </a:lnSpc>
              <a:spcBef>
                <a:spcPts val="209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Status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78124" y="5456354"/>
            <a:ext cx="4159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3.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sudah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melengkapi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perubahan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periode,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klik 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“Simpan”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78124" y="5791634"/>
            <a:ext cx="539813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4.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Jika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perubahan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sudah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berhasil,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muncul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notifikasi Perubahan Data Berhasil </a:t>
            </a:r>
            <a:r>
              <a:rPr sz="1200" b="1" spc="-3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Disimpan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34925" y="3340750"/>
            <a:ext cx="304799" cy="2666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08110" y="3638637"/>
            <a:ext cx="5526405" cy="223837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R="548640" algn="ct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39</a:t>
            </a:fld>
            <a:endParaRPr spc="10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"/>
          <p:cNvGrpSpPr/>
          <p:nvPr/>
        </p:nvGrpSpPr>
        <p:grpSpPr>
          <a:xfrm>
            <a:off x="128220" y="81280"/>
            <a:ext cx="5394756" cy="702875"/>
            <a:chOff x="1241387" y="103031"/>
            <a:chExt cx="5394756" cy="823127"/>
          </a:xfrm>
        </p:grpSpPr>
        <p:pic>
          <p:nvPicPr>
            <p:cNvPr id="432" name="Google Shape;432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1387" y="103031"/>
              <a:ext cx="804930" cy="804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4"/>
            <p:cNvSpPr txBox="1"/>
            <p:nvPr/>
          </p:nvSpPr>
          <p:spPr>
            <a:xfrm>
              <a:off x="2131453" y="169297"/>
              <a:ext cx="4504690" cy="7568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KEMENTERIAN</a:t>
              </a:r>
              <a:r>
                <a:rPr lang="en-US" dirty="0"/>
                <a:t> 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PENDIDIKAN, KEBUDAYAAN</a:t>
              </a:r>
              <a:r>
                <a:rPr lang="en-US" dirty="0"/>
                <a:t> 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RISET, DAN TEKNOLOGI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4" name="Google Shape;43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4193" y="8031"/>
            <a:ext cx="2419587" cy="14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"/>
          <p:cNvSpPr txBox="1">
            <a:spLocks noGrp="1"/>
          </p:cNvSpPr>
          <p:nvPr>
            <p:ph type="title"/>
          </p:nvPr>
        </p:nvSpPr>
        <p:spPr>
          <a:xfrm>
            <a:off x="839258" y="1009330"/>
            <a:ext cx="10162115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Organisasi Direktorat Kelembagaan dan Sumber Daya Dikti Vokasi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4"/>
          <p:cNvSpPr/>
          <p:nvPr/>
        </p:nvSpPr>
        <p:spPr>
          <a:xfrm>
            <a:off x="5324475" y="2312668"/>
            <a:ext cx="1866900" cy="4762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05F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DIREKTUR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"/>
          <p:cNvSpPr/>
          <p:nvPr/>
        </p:nvSpPr>
        <p:spPr>
          <a:xfrm>
            <a:off x="1461330" y="4374312"/>
            <a:ext cx="4321796" cy="2345823"/>
          </a:xfrm>
          <a:prstGeom prst="roundRect">
            <a:avLst>
              <a:gd name="adj" fmla="val 16667"/>
            </a:avLst>
          </a:prstGeom>
          <a:solidFill>
            <a:srgbClr val="A7E0E8"/>
          </a:solidFill>
          <a:ln w="12700" cap="flat" cmpd="sng">
            <a:solidFill>
              <a:srgbClr val="305F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Kerja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Penataan</a:t>
            </a:r>
            <a:r>
              <a:rPr lang="en-US" sz="2000" dirty="0">
                <a:solidFill>
                  <a:schemeClr val="dk1"/>
                </a:solidFill>
              </a:rPr>
              <a:t> dan </a:t>
            </a:r>
            <a:r>
              <a:rPr lang="en-US" sz="2000" dirty="0" err="1">
                <a:solidFill>
                  <a:schemeClr val="dk1"/>
                </a:solidFill>
              </a:rPr>
              <a:t>Penguatan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Kelembagaan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Pengembangan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Kelembagaan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Penataan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Kelembagaan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Pembinaan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Kelembagaan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"/>
          <p:cNvSpPr/>
          <p:nvPr/>
        </p:nvSpPr>
        <p:spPr>
          <a:xfrm>
            <a:off x="6298717" y="4392422"/>
            <a:ext cx="4321796" cy="2236975"/>
          </a:xfrm>
          <a:prstGeom prst="roundRect">
            <a:avLst>
              <a:gd name="adj" fmla="val 16667"/>
            </a:avLst>
          </a:prstGeom>
          <a:solidFill>
            <a:srgbClr val="B3E5AD"/>
          </a:solidFill>
          <a:ln w="12700" cap="flat" cmpd="sng">
            <a:solidFill>
              <a:srgbClr val="305F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Kelompok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Kerja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Sumber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Daya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Kompetensi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Kualifikasi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SDM</a:t>
            </a:r>
            <a:endParaRPr sz="12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Sarana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Prasarana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Karir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"/>
          <p:cNvSpPr/>
          <p:nvPr/>
        </p:nvSpPr>
        <p:spPr>
          <a:xfrm>
            <a:off x="7453312" y="3197696"/>
            <a:ext cx="2445463" cy="476250"/>
          </a:xfrm>
          <a:prstGeom prst="roundRect">
            <a:avLst>
              <a:gd name="adj" fmla="val 16667"/>
            </a:avLst>
          </a:prstGeom>
          <a:solidFill>
            <a:srgbClr val="7AD1DD"/>
          </a:solidFill>
          <a:ln w="12700" cap="flat" cmpd="sng">
            <a:solidFill>
              <a:srgbClr val="305F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Kasubbag TU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4"/>
          <p:cNvCxnSpPr/>
          <p:nvPr/>
        </p:nvCxnSpPr>
        <p:spPr>
          <a:xfrm>
            <a:off x="8315325" y="4092963"/>
            <a:ext cx="0" cy="30559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1" name="Google Shape;441;p4"/>
          <p:cNvCxnSpPr/>
          <p:nvPr/>
        </p:nvCxnSpPr>
        <p:spPr>
          <a:xfrm>
            <a:off x="6238875" y="2788523"/>
            <a:ext cx="0" cy="13065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" name="Google Shape;442;p4"/>
          <p:cNvCxnSpPr/>
          <p:nvPr/>
        </p:nvCxnSpPr>
        <p:spPr>
          <a:xfrm>
            <a:off x="3565922" y="4093308"/>
            <a:ext cx="474940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" name="Google Shape;443;p4"/>
          <p:cNvCxnSpPr/>
          <p:nvPr/>
        </p:nvCxnSpPr>
        <p:spPr>
          <a:xfrm>
            <a:off x="3565922" y="4085902"/>
            <a:ext cx="0" cy="30559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" name="Google Shape;444;p4"/>
          <p:cNvCxnSpPr/>
          <p:nvPr/>
        </p:nvCxnSpPr>
        <p:spPr>
          <a:xfrm>
            <a:off x="6238875" y="3435426"/>
            <a:ext cx="119538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4625" y="1489449"/>
            <a:ext cx="5147945" cy="2239645"/>
            <a:chOff x="674625" y="1489449"/>
            <a:chExt cx="5147945" cy="2239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625" y="1489449"/>
              <a:ext cx="5147651" cy="22392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724" y="3104150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36873" y="31422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2575" y="3940950"/>
            <a:ext cx="5429885" cy="1809114"/>
            <a:chOff x="532575" y="3940950"/>
            <a:chExt cx="5429885" cy="180911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575" y="3940950"/>
              <a:ext cx="5429699" cy="18087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3999" y="4831475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71148" y="486957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55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CARA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MENGATUR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10" dirty="0">
                <a:solidFill>
                  <a:srgbClr val="000C20"/>
                </a:solidFill>
                <a:latin typeface="Trebuchet MS"/>
                <a:cs typeface="Trebuchet MS"/>
              </a:rPr>
              <a:t>PERIODE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000C20"/>
                </a:solidFill>
                <a:latin typeface="Trebuchet MS"/>
                <a:cs typeface="Trebuchet MS"/>
              </a:rPr>
              <a:t>-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50" dirty="0">
                <a:solidFill>
                  <a:srgbClr val="000C20"/>
                </a:solidFill>
                <a:latin typeface="Trebuchet MS"/>
                <a:cs typeface="Trebuchet MS"/>
              </a:rPr>
              <a:t>KHUSUS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PTN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40</a:t>
            </a:fld>
            <a:endParaRPr spc="10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669862" y="1484687"/>
            <a:ext cx="5157470" cy="224917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 marL="873125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7812" y="3936187"/>
            <a:ext cx="5439410" cy="1818639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 marL="649605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50" y="873388"/>
            <a:ext cx="46805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/>
                <a:cs typeface="Arial"/>
              </a:rPr>
              <a:t>d.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Mengatur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Pejabat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Pengesah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Penilaian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BKD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25125" y="1526152"/>
            <a:ext cx="4879975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Pejabat Pengesah Penilaian BKD dapat dilengkapi dengan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kondisi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berikut: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4034" y="2134229"/>
            <a:ext cx="5132070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135890" indent="-328295">
              <a:lnSpc>
                <a:spcPct val="114999"/>
              </a:lnSpc>
              <a:spcBef>
                <a:spcPts val="100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PTN: Sudah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mengatur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kegiatan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 dan periode detail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kegiatan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sesuai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langkah-langkah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dipaparkan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atas.</a:t>
            </a:r>
            <a:endParaRPr sz="1300">
              <a:latin typeface="Arial MT"/>
              <a:cs typeface="Arial MT"/>
            </a:endParaRPr>
          </a:p>
          <a:p>
            <a:pPr marL="340360" marR="5080" indent="-328295">
              <a:lnSpc>
                <a:spcPct val="114999"/>
              </a:lnSpc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PTS: LLDikti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sudah mengatur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membukakan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kegiatan </a:t>
            </a:r>
            <a:r>
              <a:rPr sz="1300" spc="-3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untuk PTS.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25125" y="3350381"/>
            <a:ext cx="5098415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Berikut langkah-langkah untuk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mengatur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Pejabat Pengesah Penilaian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BKD: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5125" y="3958457"/>
            <a:ext cx="509016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1.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Pada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Beranda,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300" spc="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"Pejabat</a:t>
            </a:r>
            <a:r>
              <a:rPr sz="13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Pengesah</a:t>
            </a:r>
            <a:r>
              <a:rPr sz="13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Penilaian</a:t>
            </a:r>
            <a:r>
              <a:rPr sz="13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BKD"</a:t>
            </a:r>
            <a:r>
              <a:rPr sz="1300" b="1" spc="3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bawah </a:t>
            </a:r>
            <a:r>
              <a:rPr sz="1300" spc="-3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menu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Layanan BKD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25125" y="4596250"/>
            <a:ext cx="43268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2.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Pilih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“Periode</a:t>
            </a:r>
            <a:r>
              <a:rPr sz="13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Kegiatan</a:t>
            </a:r>
            <a:r>
              <a:rPr sz="13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BKD”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,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“Lanjut”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6675" y="1143000"/>
            <a:ext cx="6934200" cy="2169160"/>
            <a:chOff x="736675" y="1143000"/>
            <a:chExt cx="6934200" cy="2169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75" y="1143000"/>
              <a:ext cx="6933752" cy="2168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74" y="2377325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12224" y="24154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17362" y="3555307"/>
            <a:ext cx="6772909" cy="2637155"/>
            <a:chOff x="817362" y="3555307"/>
            <a:chExt cx="6772909" cy="26371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362" y="3555307"/>
              <a:ext cx="6772352" cy="26369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7023" y="4070425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04173" y="41085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0849" y="5591000"/>
              <a:ext cx="411900" cy="435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67999" y="56290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55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CARA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MENGATUR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10" dirty="0">
                <a:solidFill>
                  <a:srgbClr val="000C20"/>
                </a:solidFill>
                <a:latin typeface="Trebuchet MS"/>
                <a:cs typeface="Trebuchet MS"/>
              </a:rPr>
              <a:t>PERIODE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000C20"/>
                </a:solidFill>
                <a:latin typeface="Trebuchet MS"/>
                <a:cs typeface="Trebuchet MS"/>
              </a:rPr>
              <a:t>-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50" dirty="0">
                <a:solidFill>
                  <a:srgbClr val="000C20"/>
                </a:solidFill>
                <a:latin typeface="Trebuchet MS"/>
                <a:cs typeface="Trebuchet MS"/>
              </a:rPr>
              <a:t>KHUSUS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PTN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1912" y="1138237"/>
            <a:ext cx="6943725" cy="217868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R="463550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2600" y="3546312"/>
            <a:ext cx="6782434" cy="265112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imes New Roman"/>
              <a:cs typeface="Times New Roman"/>
            </a:endParaRPr>
          </a:p>
          <a:p>
            <a:pPr marR="93345" algn="ct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R="827405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40887" y="1247938"/>
            <a:ext cx="347217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3. Anda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masuk ke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laman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Pejabat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Pengesah</a:t>
            </a:r>
            <a:r>
              <a:rPr sz="14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Penilaian</a:t>
            </a:r>
            <a:r>
              <a:rPr sz="14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000C20"/>
                </a:solidFill>
                <a:latin typeface="Arial"/>
                <a:cs typeface="Arial"/>
              </a:rPr>
              <a:t>BKD</a:t>
            </a:r>
            <a:r>
              <a:rPr sz="1400" spc="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ikon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“Ubah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37348" y="1696580"/>
            <a:ext cx="19812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40887" y="1667038"/>
            <a:ext cx="32848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9800" algn="l"/>
                <a:tab pos="1393825" algn="l"/>
              </a:tabLst>
            </a:pP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Data”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(	)</a:t>
            </a:r>
            <a:r>
              <a:rPr sz="1400" spc="3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p	a</a:t>
            </a:r>
            <a:r>
              <a:rPr sz="14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nama</a:t>
            </a:r>
            <a:r>
              <a:rPr sz="1400" b="1" spc="-3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Lembaga</a:t>
            </a:r>
            <a:r>
              <a:rPr sz="14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40887" y="1876588"/>
            <a:ext cx="2749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ingi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n</a:t>
            </a:r>
            <a:r>
              <a:rPr sz="1400" spc="-8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And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lengkap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i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Pengesahnya.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40887" y="2448088"/>
            <a:ext cx="1971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4.</a:t>
            </a:r>
            <a:r>
              <a:rPr sz="14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Lengkapi</a:t>
            </a:r>
            <a:r>
              <a:rPr sz="14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data</a:t>
            </a:r>
            <a:r>
              <a:rPr sz="14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berikut: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62156" y="2813848"/>
            <a:ext cx="1842770" cy="10160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Jabatan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Pengesah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Nam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Pengesah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NIP</a:t>
            </a:r>
            <a:r>
              <a:rPr sz="1400" spc="-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Pengesah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Kota</a:t>
            </a:r>
            <a:r>
              <a:rPr sz="14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Pengesah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40887" y="4143538"/>
            <a:ext cx="1428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5.</a:t>
            </a:r>
            <a:r>
              <a:rPr sz="14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“Simpan”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40887" y="4543588"/>
            <a:ext cx="33318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Selanjutnya,</a:t>
            </a:r>
            <a:r>
              <a:rPr sz="1400" spc="-3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silakan</a:t>
            </a:r>
            <a:r>
              <a:rPr sz="1400" spc="-3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mengatur</a:t>
            </a:r>
            <a:r>
              <a:rPr sz="1400" spc="-3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penugasan </a:t>
            </a:r>
            <a:r>
              <a:rPr sz="1400" spc="-3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Asesor.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90625" y="1705524"/>
            <a:ext cx="193524" cy="19352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6907649" y="5714450"/>
            <a:ext cx="573405" cy="321310"/>
          </a:xfrm>
          <a:custGeom>
            <a:avLst/>
            <a:gdLst/>
            <a:ahLst/>
            <a:cxnLst/>
            <a:rect l="l" t="t" r="r" b="b"/>
            <a:pathLst>
              <a:path w="573404" h="321310">
                <a:moveTo>
                  <a:pt x="0" y="0"/>
                </a:moveTo>
                <a:lnTo>
                  <a:pt x="572999" y="0"/>
                </a:lnTo>
                <a:lnTo>
                  <a:pt x="572999" y="321299"/>
                </a:lnTo>
                <a:lnTo>
                  <a:pt x="0" y="321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41</a:t>
            </a:fld>
            <a:endParaRPr spc="10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49924" y="1961089"/>
            <a:ext cx="6904355" cy="1761489"/>
            <a:chOff x="3349924" y="1961089"/>
            <a:chExt cx="6904355" cy="1761489"/>
          </a:xfrm>
        </p:grpSpPr>
        <p:sp>
          <p:nvSpPr>
            <p:cNvPr id="3" name="object 3"/>
            <p:cNvSpPr/>
            <p:nvPr/>
          </p:nvSpPr>
          <p:spPr>
            <a:xfrm>
              <a:off x="6160469" y="1961089"/>
              <a:ext cx="4093845" cy="1761489"/>
            </a:xfrm>
            <a:custGeom>
              <a:avLst/>
              <a:gdLst/>
              <a:ahLst/>
              <a:cxnLst/>
              <a:rect l="l" t="t" r="r" b="b"/>
              <a:pathLst>
                <a:path w="4093845" h="1761489">
                  <a:moveTo>
                    <a:pt x="2157714" y="1760937"/>
                  </a:moveTo>
                  <a:lnTo>
                    <a:pt x="2107628" y="1758493"/>
                  </a:lnTo>
                  <a:lnTo>
                    <a:pt x="2059005" y="1751215"/>
                  </a:lnTo>
                  <a:lnTo>
                    <a:pt x="2013116" y="1739184"/>
                  </a:lnTo>
                  <a:lnTo>
                    <a:pt x="1971236" y="1722479"/>
                  </a:lnTo>
                  <a:lnTo>
                    <a:pt x="1934634" y="1701180"/>
                  </a:lnTo>
                  <a:lnTo>
                    <a:pt x="1900258" y="1677477"/>
                  </a:lnTo>
                  <a:lnTo>
                    <a:pt x="1865523" y="1646560"/>
                  </a:lnTo>
                  <a:lnTo>
                    <a:pt x="1845107" y="1613249"/>
                  </a:lnTo>
                  <a:lnTo>
                    <a:pt x="1838691" y="1578860"/>
                  </a:lnTo>
                  <a:lnTo>
                    <a:pt x="1845958" y="1544713"/>
                  </a:lnTo>
                  <a:lnTo>
                    <a:pt x="1866593" y="1512125"/>
                  </a:lnTo>
                  <a:lnTo>
                    <a:pt x="1900277" y="1482414"/>
                  </a:lnTo>
                  <a:lnTo>
                    <a:pt x="1946694" y="1456897"/>
                  </a:lnTo>
                  <a:lnTo>
                    <a:pt x="2107523" y="1386703"/>
                  </a:lnTo>
                  <a:lnTo>
                    <a:pt x="280347" y="1386703"/>
                  </a:lnTo>
                  <a:lnTo>
                    <a:pt x="223868" y="1383561"/>
                  </a:lnTo>
                  <a:lnTo>
                    <a:pt x="171253" y="1374551"/>
                  </a:lnTo>
                  <a:lnTo>
                    <a:pt x="123633" y="1360294"/>
                  </a:lnTo>
                  <a:lnTo>
                    <a:pt x="82138" y="1341413"/>
                  </a:lnTo>
                  <a:lnTo>
                    <a:pt x="47897" y="1318530"/>
                  </a:lnTo>
                  <a:lnTo>
                    <a:pt x="5698" y="1263248"/>
                  </a:lnTo>
                  <a:lnTo>
                    <a:pt x="0" y="1232094"/>
                  </a:lnTo>
                  <a:lnTo>
                    <a:pt x="0" y="531511"/>
                  </a:lnTo>
                  <a:lnTo>
                    <a:pt x="22040" y="471338"/>
                  </a:lnTo>
                  <a:lnTo>
                    <a:pt x="82138" y="422192"/>
                  </a:lnTo>
                  <a:lnTo>
                    <a:pt x="123633" y="403311"/>
                  </a:lnTo>
                  <a:lnTo>
                    <a:pt x="171253" y="389054"/>
                  </a:lnTo>
                  <a:lnTo>
                    <a:pt x="223868" y="380044"/>
                  </a:lnTo>
                  <a:lnTo>
                    <a:pt x="280347" y="376902"/>
                  </a:lnTo>
                  <a:lnTo>
                    <a:pt x="2115250" y="376902"/>
                  </a:lnTo>
                  <a:lnTo>
                    <a:pt x="1948427" y="304318"/>
                  </a:lnTo>
                  <a:lnTo>
                    <a:pt x="1902036" y="278638"/>
                  </a:lnTo>
                  <a:lnTo>
                    <a:pt x="1868467" y="248815"/>
                  </a:lnTo>
                  <a:lnTo>
                    <a:pt x="1848002" y="216170"/>
                  </a:lnTo>
                  <a:lnTo>
                    <a:pt x="1840927" y="182023"/>
                  </a:lnTo>
                  <a:lnTo>
                    <a:pt x="1847522" y="147695"/>
                  </a:lnTo>
                  <a:lnTo>
                    <a:pt x="1868072" y="114507"/>
                  </a:lnTo>
                  <a:lnTo>
                    <a:pt x="1902858" y="83778"/>
                  </a:lnTo>
                  <a:lnTo>
                    <a:pt x="1937233" y="59557"/>
                  </a:lnTo>
                  <a:lnTo>
                    <a:pt x="1974167" y="38356"/>
                  </a:lnTo>
                  <a:lnTo>
                    <a:pt x="2016277" y="21710"/>
                  </a:lnTo>
                  <a:lnTo>
                    <a:pt x="2062306" y="9708"/>
                  </a:lnTo>
                  <a:lnTo>
                    <a:pt x="2111002" y="2442"/>
                  </a:lnTo>
                  <a:lnTo>
                    <a:pt x="2161108" y="0"/>
                  </a:lnTo>
                  <a:lnTo>
                    <a:pt x="2207324" y="2088"/>
                  </a:lnTo>
                  <a:lnTo>
                    <a:pt x="2252707" y="8400"/>
                  </a:lnTo>
                  <a:lnTo>
                    <a:pt x="2296289" y="19008"/>
                  </a:lnTo>
                  <a:lnTo>
                    <a:pt x="2337102" y="33981"/>
                  </a:lnTo>
                  <a:lnTo>
                    <a:pt x="3906316" y="718867"/>
                  </a:lnTo>
                  <a:lnTo>
                    <a:pt x="3929497" y="726247"/>
                  </a:lnTo>
                  <a:lnTo>
                    <a:pt x="3951317" y="734877"/>
                  </a:lnTo>
                  <a:lnTo>
                    <a:pt x="3971688" y="744755"/>
                  </a:lnTo>
                  <a:lnTo>
                    <a:pt x="3990522" y="755876"/>
                  </a:lnTo>
                  <a:lnTo>
                    <a:pt x="4036291" y="781881"/>
                  </a:lnTo>
                  <a:lnTo>
                    <a:pt x="4068905" y="812012"/>
                  </a:lnTo>
                  <a:lnTo>
                    <a:pt x="4088127" y="844900"/>
                  </a:lnTo>
                  <a:lnTo>
                    <a:pt x="4093720" y="879173"/>
                  </a:lnTo>
                  <a:lnTo>
                    <a:pt x="4088005" y="913729"/>
                  </a:lnTo>
                  <a:lnTo>
                    <a:pt x="4068580" y="946773"/>
                  </a:lnTo>
                  <a:lnTo>
                    <a:pt x="4035925" y="976970"/>
                  </a:lnTo>
                  <a:lnTo>
                    <a:pt x="3990522" y="1002988"/>
                  </a:lnTo>
                  <a:lnTo>
                    <a:pt x="3971200" y="1014104"/>
                  </a:lnTo>
                  <a:lnTo>
                    <a:pt x="3950667" y="1023973"/>
                  </a:lnTo>
                  <a:lnTo>
                    <a:pt x="3929009" y="1032601"/>
                  </a:lnTo>
                  <a:lnTo>
                    <a:pt x="3906316" y="1039997"/>
                  </a:lnTo>
                  <a:lnTo>
                    <a:pt x="2334502" y="1726796"/>
                  </a:lnTo>
                  <a:lnTo>
                    <a:pt x="2293585" y="1741811"/>
                  </a:lnTo>
                  <a:lnTo>
                    <a:pt x="2249818" y="1752471"/>
                  </a:lnTo>
                  <a:lnTo>
                    <a:pt x="2204196" y="1758829"/>
                  </a:lnTo>
                  <a:lnTo>
                    <a:pt x="2157714" y="1760937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9924" y="1961089"/>
              <a:ext cx="3396615" cy="1761489"/>
            </a:xfrm>
            <a:custGeom>
              <a:avLst/>
              <a:gdLst/>
              <a:ahLst/>
              <a:cxnLst/>
              <a:rect l="l" t="t" r="r" b="b"/>
              <a:pathLst>
                <a:path w="3396615" h="1761489">
                  <a:moveTo>
                    <a:pt x="1790215" y="1760937"/>
                  </a:moveTo>
                  <a:lnTo>
                    <a:pt x="1738419" y="1757124"/>
                  </a:lnTo>
                  <a:lnTo>
                    <a:pt x="1688931" y="1745789"/>
                  </a:lnTo>
                  <a:lnTo>
                    <a:pt x="1643814" y="1727089"/>
                  </a:lnTo>
                  <a:lnTo>
                    <a:pt x="1605129" y="1701180"/>
                  </a:lnTo>
                  <a:lnTo>
                    <a:pt x="1544149" y="1641139"/>
                  </a:lnTo>
                  <a:lnTo>
                    <a:pt x="1527798" y="1601840"/>
                  </a:lnTo>
                  <a:lnTo>
                    <a:pt x="1527139" y="1561674"/>
                  </a:lnTo>
                  <a:lnTo>
                    <a:pt x="1541755" y="1522733"/>
                  </a:lnTo>
                  <a:lnTo>
                    <a:pt x="1571226" y="1487110"/>
                  </a:lnTo>
                  <a:lnTo>
                    <a:pt x="1615135" y="1456897"/>
                  </a:lnTo>
                  <a:lnTo>
                    <a:pt x="1748572" y="1386703"/>
                  </a:lnTo>
                  <a:lnTo>
                    <a:pt x="232599" y="1386703"/>
                  </a:lnTo>
                  <a:lnTo>
                    <a:pt x="179284" y="1382619"/>
                  </a:lnTo>
                  <a:lnTo>
                    <a:pt x="130333" y="1370985"/>
                  </a:lnTo>
                  <a:lnTo>
                    <a:pt x="87144" y="1352732"/>
                  </a:lnTo>
                  <a:lnTo>
                    <a:pt x="51117" y="1328787"/>
                  </a:lnTo>
                  <a:lnTo>
                    <a:pt x="23651" y="1300080"/>
                  </a:lnTo>
                  <a:lnTo>
                    <a:pt x="0" y="1232094"/>
                  </a:lnTo>
                  <a:lnTo>
                    <a:pt x="0" y="531511"/>
                  </a:lnTo>
                  <a:lnTo>
                    <a:pt x="23651" y="463525"/>
                  </a:lnTo>
                  <a:lnTo>
                    <a:pt x="51117" y="434818"/>
                  </a:lnTo>
                  <a:lnTo>
                    <a:pt x="87144" y="410873"/>
                  </a:lnTo>
                  <a:lnTo>
                    <a:pt x="130333" y="392620"/>
                  </a:lnTo>
                  <a:lnTo>
                    <a:pt x="179284" y="380986"/>
                  </a:lnTo>
                  <a:lnTo>
                    <a:pt x="232599" y="376902"/>
                  </a:lnTo>
                  <a:lnTo>
                    <a:pt x="1754983" y="376902"/>
                  </a:lnTo>
                  <a:lnTo>
                    <a:pt x="1616574" y="304318"/>
                  </a:lnTo>
                  <a:lnTo>
                    <a:pt x="1572696" y="273920"/>
                  </a:lnTo>
                  <a:lnTo>
                    <a:pt x="1543352" y="238182"/>
                  </a:lnTo>
                  <a:lnTo>
                    <a:pt x="1528914" y="199202"/>
                  </a:lnTo>
                  <a:lnTo>
                    <a:pt x="1529755" y="159077"/>
                  </a:lnTo>
                  <a:lnTo>
                    <a:pt x="1546248" y="119903"/>
                  </a:lnTo>
                  <a:lnTo>
                    <a:pt x="1578765" y="83778"/>
                  </a:lnTo>
                  <a:lnTo>
                    <a:pt x="1646302" y="33764"/>
                  </a:lnTo>
                  <a:lnTo>
                    <a:pt x="1691620" y="15123"/>
                  </a:lnTo>
                  <a:lnTo>
                    <a:pt x="1741208" y="3810"/>
                  </a:lnTo>
                  <a:lnTo>
                    <a:pt x="1793031" y="0"/>
                  </a:lnTo>
                  <a:lnTo>
                    <a:pt x="1831375" y="2088"/>
                  </a:lnTo>
                  <a:lnTo>
                    <a:pt x="1869029" y="8400"/>
                  </a:lnTo>
                  <a:lnTo>
                    <a:pt x="1905188" y="19008"/>
                  </a:lnTo>
                  <a:lnTo>
                    <a:pt x="1939049" y="33981"/>
                  </a:lnTo>
                  <a:lnTo>
                    <a:pt x="3240997" y="718867"/>
                  </a:lnTo>
                  <a:lnTo>
                    <a:pt x="3260229" y="726247"/>
                  </a:lnTo>
                  <a:lnTo>
                    <a:pt x="3278333" y="734877"/>
                  </a:lnTo>
                  <a:lnTo>
                    <a:pt x="3295234" y="744755"/>
                  </a:lnTo>
                  <a:lnTo>
                    <a:pt x="3310860" y="755876"/>
                  </a:lnTo>
                  <a:lnTo>
                    <a:pt x="3348834" y="781881"/>
                  </a:lnTo>
                  <a:lnTo>
                    <a:pt x="3375894" y="812012"/>
                  </a:lnTo>
                  <a:lnTo>
                    <a:pt x="3391842" y="844900"/>
                  </a:lnTo>
                  <a:lnTo>
                    <a:pt x="3396483" y="879173"/>
                  </a:lnTo>
                  <a:lnTo>
                    <a:pt x="3391741" y="913729"/>
                  </a:lnTo>
                  <a:lnTo>
                    <a:pt x="3375624" y="946773"/>
                  </a:lnTo>
                  <a:lnTo>
                    <a:pt x="3348531" y="976970"/>
                  </a:lnTo>
                  <a:lnTo>
                    <a:pt x="3310860" y="1002988"/>
                  </a:lnTo>
                  <a:lnTo>
                    <a:pt x="3294830" y="1014104"/>
                  </a:lnTo>
                  <a:lnTo>
                    <a:pt x="3277794" y="1023973"/>
                  </a:lnTo>
                  <a:lnTo>
                    <a:pt x="3259825" y="1032601"/>
                  </a:lnTo>
                  <a:lnTo>
                    <a:pt x="3240997" y="1039997"/>
                  </a:lnTo>
                  <a:lnTo>
                    <a:pt x="1936892" y="1726796"/>
                  </a:lnTo>
                  <a:lnTo>
                    <a:pt x="1902945" y="1741811"/>
                  </a:lnTo>
                  <a:lnTo>
                    <a:pt x="1866632" y="1752471"/>
                  </a:lnTo>
                  <a:lnTo>
                    <a:pt x="1828780" y="1758829"/>
                  </a:lnTo>
                  <a:lnTo>
                    <a:pt x="1790215" y="1760937"/>
                  </a:lnTo>
                  <a:close/>
                </a:path>
              </a:pathLst>
            </a:custGeom>
            <a:solidFill>
              <a:srgbClr val="5EB2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743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CARA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MENGATUR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10" dirty="0">
                <a:solidFill>
                  <a:srgbClr val="000C20"/>
                </a:solidFill>
                <a:latin typeface="Trebuchet MS"/>
                <a:cs typeface="Trebuchet MS"/>
              </a:rPr>
              <a:t>PERIODE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95" dirty="0">
                <a:solidFill>
                  <a:srgbClr val="000C20"/>
                </a:solidFill>
                <a:latin typeface="Trebuchet MS"/>
                <a:cs typeface="Trebuchet MS"/>
              </a:rPr>
              <a:t>-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0" dirty="0">
                <a:solidFill>
                  <a:srgbClr val="000C20"/>
                </a:solidFill>
                <a:latin typeface="Trebuchet MS"/>
                <a:cs typeface="Trebuchet MS"/>
              </a:rPr>
              <a:t>SELAIN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PTN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8349" y="4511199"/>
            <a:ext cx="7374890" cy="99949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Catatan:</a:t>
            </a:r>
            <a:endParaRPr sz="1300">
              <a:latin typeface="Arial"/>
              <a:cs typeface="Arial"/>
            </a:endParaRPr>
          </a:p>
          <a:p>
            <a:pPr marL="85725" marR="144780">
              <a:lnSpc>
                <a:spcPct val="114999"/>
              </a:lnSpc>
              <a:spcBef>
                <a:spcPts val="1200"/>
              </a:spcBef>
            </a:pP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Jika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periode BKD belum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muncul, mohon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untuk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menghubungi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LLDikti/Kementerian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masing-masing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untu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dibant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u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bukaka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n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period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e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BK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D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Pergurua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n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T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ingg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i</a:t>
            </a:r>
            <a:r>
              <a:rPr sz="1300" spc="-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Anda.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7123" y="2511205"/>
            <a:ext cx="24034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 MT"/>
                <a:cs typeface="Arial MT"/>
              </a:rPr>
              <a:t>Periode BKD dilengkapi dan </a:t>
            </a:r>
            <a:r>
              <a:rPr sz="1500" spc="-409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dibuka LLDikti/Kementerian </a:t>
            </a:r>
            <a:r>
              <a:rPr sz="1500" dirty="0">
                <a:latin typeface="Arial MT"/>
                <a:cs typeface="Arial MT"/>
              </a:rPr>
              <a:t> masing-masing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7033" y="2461678"/>
            <a:ext cx="2507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PTS/P</a:t>
            </a:r>
            <a:r>
              <a:rPr sz="1600" spc="-120" dirty="0">
                <a:latin typeface="Arial MT"/>
                <a:cs typeface="Arial MT"/>
              </a:rPr>
              <a:t>T</a:t>
            </a:r>
            <a:r>
              <a:rPr sz="1600" spc="-5" dirty="0">
                <a:latin typeface="Arial MT"/>
                <a:cs typeface="Arial MT"/>
              </a:rPr>
              <a:t>A/PTK</a:t>
            </a:r>
            <a:r>
              <a:rPr sz="1600" dirty="0">
                <a:latin typeface="Arial MT"/>
                <a:cs typeface="Arial MT"/>
              </a:rPr>
              <a:t>L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melengkapi  </a:t>
            </a:r>
            <a:r>
              <a:rPr sz="1600" spc="-5" dirty="0">
                <a:latin typeface="Arial MT"/>
                <a:cs typeface="Arial MT"/>
              </a:rPr>
              <a:t>Pengaturan Pejabat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Pengesahan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54224" y="2027399"/>
            <a:ext cx="1590675" cy="1537970"/>
            <a:chOff x="1654224" y="2027399"/>
            <a:chExt cx="1590675" cy="1537970"/>
          </a:xfrm>
        </p:grpSpPr>
        <p:sp>
          <p:nvSpPr>
            <p:cNvPr id="13" name="object 13"/>
            <p:cNvSpPr/>
            <p:nvPr/>
          </p:nvSpPr>
          <p:spPr>
            <a:xfrm>
              <a:off x="1654224" y="2027399"/>
              <a:ext cx="1590675" cy="1537970"/>
            </a:xfrm>
            <a:custGeom>
              <a:avLst/>
              <a:gdLst/>
              <a:ahLst/>
              <a:cxnLst/>
              <a:rect l="l" t="t" r="r" b="b"/>
              <a:pathLst>
                <a:path w="1590675" h="1537970">
                  <a:moveTo>
                    <a:pt x="795299" y="1537499"/>
                  </a:moveTo>
                  <a:lnTo>
                    <a:pt x="746852" y="1536097"/>
                  </a:lnTo>
                  <a:lnTo>
                    <a:pt x="699172" y="1531941"/>
                  </a:lnTo>
                  <a:lnTo>
                    <a:pt x="652343" y="1525114"/>
                  </a:lnTo>
                  <a:lnTo>
                    <a:pt x="606448" y="1515695"/>
                  </a:lnTo>
                  <a:lnTo>
                    <a:pt x="561571" y="1503765"/>
                  </a:lnTo>
                  <a:lnTo>
                    <a:pt x="517794" y="1489405"/>
                  </a:lnTo>
                  <a:lnTo>
                    <a:pt x="475200" y="1472694"/>
                  </a:lnTo>
                  <a:lnTo>
                    <a:pt x="433873" y="1453713"/>
                  </a:lnTo>
                  <a:lnTo>
                    <a:pt x="393896" y="1432543"/>
                  </a:lnTo>
                  <a:lnTo>
                    <a:pt x="355353" y="1409263"/>
                  </a:lnTo>
                  <a:lnTo>
                    <a:pt x="318326" y="1383955"/>
                  </a:lnTo>
                  <a:lnTo>
                    <a:pt x="282898" y="1356699"/>
                  </a:lnTo>
                  <a:lnTo>
                    <a:pt x="249153" y="1327575"/>
                  </a:lnTo>
                  <a:lnTo>
                    <a:pt x="217174" y="1296664"/>
                  </a:lnTo>
                  <a:lnTo>
                    <a:pt x="187044" y="1264045"/>
                  </a:lnTo>
                  <a:lnTo>
                    <a:pt x="158847" y="1229800"/>
                  </a:lnTo>
                  <a:lnTo>
                    <a:pt x="132665" y="1194009"/>
                  </a:lnTo>
                  <a:lnTo>
                    <a:pt x="108581" y="1156752"/>
                  </a:lnTo>
                  <a:lnTo>
                    <a:pt x="86680" y="1118110"/>
                  </a:lnTo>
                  <a:lnTo>
                    <a:pt x="67044" y="1078163"/>
                  </a:lnTo>
                  <a:lnTo>
                    <a:pt x="49755" y="1036991"/>
                  </a:lnTo>
                  <a:lnTo>
                    <a:pt x="34899" y="994676"/>
                  </a:lnTo>
                  <a:lnTo>
                    <a:pt x="22557" y="951296"/>
                  </a:lnTo>
                  <a:lnTo>
                    <a:pt x="12813" y="906933"/>
                  </a:lnTo>
                  <a:lnTo>
                    <a:pt x="5750" y="861668"/>
                  </a:lnTo>
                  <a:lnTo>
                    <a:pt x="1451" y="815580"/>
                  </a:lnTo>
                  <a:lnTo>
                    <a:pt x="0" y="768749"/>
                  </a:lnTo>
                  <a:lnTo>
                    <a:pt x="1451" y="721919"/>
                  </a:lnTo>
                  <a:lnTo>
                    <a:pt x="5750" y="675831"/>
                  </a:lnTo>
                  <a:lnTo>
                    <a:pt x="12813" y="630566"/>
                  </a:lnTo>
                  <a:lnTo>
                    <a:pt x="22557" y="586203"/>
                  </a:lnTo>
                  <a:lnTo>
                    <a:pt x="34899" y="542823"/>
                  </a:lnTo>
                  <a:lnTo>
                    <a:pt x="49755" y="500508"/>
                  </a:lnTo>
                  <a:lnTo>
                    <a:pt x="67044" y="459336"/>
                  </a:lnTo>
                  <a:lnTo>
                    <a:pt x="86680" y="419389"/>
                  </a:lnTo>
                  <a:lnTo>
                    <a:pt x="108581" y="380747"/>
                  </a:lnTo>
                  <a:lnTo>
                    <a:pt x="132665" y="343490"/>
                  </a:lnTo>
                  <a:lnTo>
                    <a:pt x="158847" y="307699"/>
                  </a:lnTo>
                  <a:lnTo>
                    <a:pt x="187044" y="273454"/>
                  </a:lnTo>
                  <a:lnTo>
                    <a:pt x="217174" y="240835"/>
                  </a:lnTo>
                  <a:lnTo>
                    <a:pt x="249153" y="209924"/>
                  </a:lnTo>
                  <a:lnTo>
                    <a:pt x="282898" y="180800"/>
                  </a:lnTo>
                  <a:lnTo>
                    <a:pt x="318326" y="153544"/>
                  </a:lnTo>
                  <a:lnTo>
                    <a:pt x="355353" y="128236"/>
                  </a:lnTo>
                  <a:lnTo>
                    <a:pt x="393896" y="104956"/>
                  </a:lnTo>
                  <a:lnTo>
                    <a:pt x="433873" y="83786"/>
                  </a:lnTo>
                  <a:lnTo>
                    <a:pt x="475200" y="64805"/>
                  </a:lnTo>
                  <a:lnTo>
                    <a:pt x="517794" y="48094"/>
                  </a:lnTo>
                  <a:lnTo>
                    <a:pt x="561571" y="33734"/>
                  </a:lnTo>
                  <a:lnTo>
                    <a:pt x="606448" y="21804"/>
                  </a:lnTo>
                  <a:lnTo>
                    <a:pt x="652343" y="12385"/>
                  </a:lnTo>
                  <a:lnTo>
                    <a:pt x="699172" y="5558"/>
                  </a:lnTo>
                  <a:lnTo>
                    <a:pt x="746852" y="1402"/>
                  </a:lnTo>
                  <a:lnTo>
                    <a:pt x="795299" y="0"/>
                  </a:lnTo>
                  <a:lnTo>
                    <a:pt x="843801" y="1429"/>
                  </a:lnTo>
                  <a:lnTo>
                    <a:pt x="891875" y="5686"/>
                  </a:lnTo>
                  <a:lnTo>
                    <a:pt x="939399" y="12720"/>
                  </a:lnTo>
                  <a:lnTo>
                    <a:pt x="986251" y="22484"/>
                  </a:lnTo>
                  <a:lnTo>
                    <a:pt x="1032311" y="34929"/>
                  </a:lnTo>
                  <a:lnTo>
                    <a:pt x="1077456" y="50007"/>
                  </a:lnTo>
                  <a:lnTo>
                    <a:pt x="1121565" y="67667"/>
                  </a:lnTo>
                  <a:lnTo>
                    <a:pt x="1164517" y="87863"/>
                  </a:lnTo>
                  <a:lnTo>
                    <a:pt x="1206190" y="110545"/>
                  </a:lnTo>
                  <a:lnTo>
                    <a:pt x="1246463" y="135664"/>
                  </a:lnTo>
                  <a:lnTo>
                    <a:pt x="1285213" y="163173"/>
                  </a:lnTo>
                  <a:lnTo>
                    <a:pt x="1322320" y="193021"/>
                  </a:lnTo>
                  <a:lnTo>
                    <a:pt x="1357662" y="225161"/>
                  </a:lnTo>
                  <a:lnTo>
                    <a:pt x="1393576" y="262249"/>
                  </a:lnTo>
                  <a:lnTo>
                    <a:pt x="1426704" y="301327"/>
                  </a:lnTo>
                  <a:lnTo>
                    <a:pt x="1456980" y="342247"/>
                  </a:lnTo>
                  <a:lnTo>
                    <a:pt x="1484341" y="384859"/>
                  </a:lnTo>
                  <a:lnTo>
                    <a:pt x="1508722" y="429013"/>
                  </a:lnTo>
                  <a:lnTo>
                    <a:pt x="1530061" y="474562"/>
                  </a:lnTo>
                  <a:lnTo>
                    <a:pt x="1548292" y="521354"/>
                  </a:lnTo>
                  <a:lnTo>
                    <a:pt x="1563352" y="569241"/>
                  </a:lnTo>
                  <a:lnTo>
                    <a:pt x="1575177" y="618073"/>
                  </a:lnTo>
                  <a:lnTo>
                    <a:pt x="1583702" y="667702"/>
                  </a:lnTo>
                  <a:lnTo>
                    <a:pt x="1588865" y="717977"/>
                  </a:lnTo>
                  <a:lnTo>
                    <a:pt x="1590599" y="768749"/>
                  </a:lnTo>
                  <a:lnTo>
                    <a:pt x="1589148" y="815580"/>
                  </a:lnTo>
                  <a:lnTo>
                    <a:pt x="1584849" y="861668"/>
                  </a:lnTo>
                  <a:lnTo>
                    <a:pt x="1577786" y="906933"/>
                  </a:lnTo>
                  <a:lnTo>
                    <a:pt x="1568042" y="951296"/>
                  </a:lnTo>
                  <a:lnTo>
                    <a:pt x="1555700" y="994676"/>
                  </a:lnTo>
                  <a:lnTo>
                    <a:pt x="1540844" y="1036991"/>
                  </a:lnTo>
                  <a:lnTo>
                    <a:pt x="1523555" y="1078163"/>
                  </a:lnTo>
                  <a:lnTo>
                    <a:pt x="1503919" y="1118110"/>
                  </a:lnTo>
                  <a:lnTo>
                    <a:pt x="1482018" y="1156752"/>
                  </a:lnTo>
                  <a:lnTo>
                    <a:pt x="1457934" y="1194009"/>
                  </a:lnTo>
                  <a:lnTo>
                    <a:pt x="1431752" y="1229800"/>
                  </a:lnTo>
                  <a:lnTo>
                    <a:pt x="1403555" y="1264045"/>
                  </a:lnTo>
                  <a:lnTo>
                    <a:pt x="1373425" y="1296664"/>
                  </a:lnTo>
                  <a:lnTo>
                    <a:pt x="1341446" y="1327575"/>
                  </a:lnTo>
                  <a:lnTo>
                    <a:pt x="1307701" y="1356699"/>
                  </a:lnTo>
                  <a:lnTo>
                    <a:pt x="1272273" y="1383955"/>
                  </a:lnTo>
                  <a:lnTo>
                    <a:pt x="1235246" y="1409263"/>
                  </a:lnTo>
                  <a:lnTo>
                    <a:pt x="1196703" y="1432543"/>
                  </a:lnTo>
                  <a:lnTo>
                    <a:pt x="1156726" y="1453713"/>
                  </a:lnTo>
                  <a:lnTo>
                    <a:pt x="1115399" y="1472694"/>
                  </a:lnTo>
                  <a:lnTo>
                    <a:pt x="1072805" y="1489405"/>
                  </a:lnTo>
                  <a:lnTo>
                    <a:pt x="1029028" y="1503765"/>
                  </a:lnTo>
                  <a:lnTo>
                    <a:pt x="984151" y="1515695"/>
                  </a:lnTo>
                  <a:lnTo>
                    <a:pt x="938256" y="1525114"/>
                  </a:lnTo>
                  <a:lnTo>
                    <a:pt x="891427" y="1531941"/>
                  </a:lnTo>
                  <a:lnTo>
                    <a:pt x="843747" y="1536097"/>
                  </a:lnTo>
                  <a:lnTo>
                    <a:pt x="795299" y="1537499"/>
                  </a:lnTo>
                  <a:close/>
                </a:path>
              </a:pathLst>
            </a:custGeom>
            <a:solidFill>
              <a:srgbClr val="A1C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56074" y="2136374"/>
              <a:ext cx="1387475" cy="1299845"/>
            </a:xfrm>
            <a:custGeom>
              <a:avLst/>
              <a:gdLst/>
              <a:ahLst/>
              <a:cxnLst/>
              <a:rect l="l" t="t" r="r" b="b"/>
              <a:pathLst>
                <a:path w="1387475" h="1299845">
                  <a:moveTo>
                    <a:pt x="693449" y="1299599"/>
                  </a:moveTo>
                  <a:lnTo>
                    <a:pt x="643926" y="1297968"/>
                  </a:lnTo>
                  <a:lnTo>
                    <a:pt x="595343" y="1293147"/>
                  </a:lnTo>
                  <a:lnTo>
                    <a:pt x="547816" y="1285246"/>
                  </a:lnTo>
                  <a:lnTo>
                    <a:pt x="501464" y="1274375"/>
                  </a:lnTo>
                  <a:lnTo>
                    <a:pt x="456404" y="1260644"/>
                  </a:lnTo>
                  <a:lnTo>
                    <a:pt x="412753" y="1244163"/>
                  </a:lnTo>
                  <a:lnTo>
                    <a:pt x="370629" y="1225042"/>
                  </a:lnTo>
                  <a:lnTo>
                    <a:pt x="330148" y="1203391"/>
                  </a:lnTo>
                  <a:lnTo>
                    <a:pt x="291429" y="1179321"/>
                  </a:lnTo>
                  <a:lnTo>
                    <a:pt x="254588" y="1152940"/>
                  </a:lnTo>
                  <a:lnTo>
                    <a:pt x="219744" y="1124359"/>
                  </a:lnTo>
                  <a:lnTo>
                    <a:pt x="187012" y="1093687"/>
                  </a:lnTo>
                  <a:lnTo>
                    <a:pt x="156511" y="1061036"/>
                  </a:lnTo>
                  <a:lnTo>
                    <a:pt x="128358" y="1026514"/>
                  </a:lnTo>
                  <a:lnTo>
                    <a:pt x="102670" y="990232"/>
                  </a:lnTo>
                  <a:lnTo>
                    <a:pt x="79565" y="952300"/>
                  </a:lnTo>
                  <a:lnTo>
                    <a:pt x="59160" y="912827"/>
                  </a:lnTo>
                  <a:lnTo>
                    <a:pt x="41572" y="871924"/>
                  </a:lnTo>
                  <a:lnTo>
                    <a:pt x="26919" y="829700"/>
                  </a:lnTo>
                  <a:lnTo>
                    <a:pt x="15318" y="786266"/>
                  </a:lnTo>
                  <a:lnTo>
                    <a:pt x="6886" y="741731"/>
                  </a:lnTo>
                  <a:lnTo>
                    <a:pt x="1741" y="696206"/>
                  </a:lnTo>
                  <a:lnTo>
                    <a:pt x="0" y="649799"/>
                  </a:lnTo>
                  <a:lnTo>
                    <a:pt x="1741" y="603393"/>
                  </a:lnTo>
                  <a:lnTo>
                    <a:pt x="6886" y="557868"/>
                  </a:lnTo>
                  <a:lnTo>
                    <a:pt x="15318" y="513333"/>
                  </a:lnTo>
                  <a:lnTo>
                    <a:pt x="26919" y="469899"/>
                  </a:lnTo>
                  <a:lnTo>
                    <a:pt x="41572" y="427675"/>
                  </a:lnTo>
                  <a:lnTo>
                    <a:pt x="59160" y="386772"/>
                  </a:lnTo>
                  <a:lnTo>
                    <a:pt x="79565" y="347299"/>
                  </a:lnTo>
                  <a:lnTo>
                    <a:pt x="102670" y="309367"/>
                  </a:lnTo>
                  <a:lnTo>
                    <a:pt x="128358" y="273085"/>
                  </a:lnTo>
                  <a:lnTo>
                    <a:pt x="156511" y="238563"/>
                  </a:lnTo>
                  <a:lnTo>
                    <a:pt x="187012" y="205912"/>
                  </a:lnTo>
                  <a:lnTo>
                    <a:pt x="219744" y="175240"/>
                  </a:lnTo>
                  <a:lnTo>
                    <a:pt x="254588" y="146659"/>
                  </a:lnTo>
                  <a:lnTo>
                    <a:pt x="291429" y="120278"/>
                  </a:lnTo>
                  <a:lnTo>
                    <a:pt x="330148" y="96208"/>
                  </a:lnTo>
                  <a:lnTo>
                    <a:pt x="370629" y="74557"/>
                  </a:lnTo>
                  <a:lnTo>
                    <a:pt x="412753" y="55436"/>
                  </a:lnTo>
                  <a:lnTo>
                    <a:pt x="456404" y="38955"/>
                  </a:lnTo>
                  <a:lnTo>
                    <a:pt x="501464" y="25224"/>
                  </a:lnTo>
                  <a:lnTo>
                    <a:pt x="547816" y="14353"/>
                  </a:lnTo>
                  <a:lnTo>
                    <a:pt x="595343" y="6452"/>
                  </a:lnTo>
                  <a:lnTo>
                    <a:pt x="643926" y="1631"/>
                  </a:lnTo>
                  <a:lnTo>
                    <a:pt x="693449" y="0"/>
                  </a:lnTo>
                  <a:lnTo>
                    <a:pt x="742973" y="1631"/>
                  </a:lnTo>
                  <a:lnTo>
                    <a:pt x="791556" y="6452"/>
                  </a:lnTo>
                  <a:lnTo>
                    <a:pt x="839083" y="14353"/>
                  </a:lnTo>
                  <a:lnTo>
                    <a:pt x="885435" y="25224"/>
                  </a:lnTo>
                  <a:lnTo>
                    <a:pt x="930495" y="38955"/>
                  </a:lnTo>
                  <a:lnTo>
                    <a:pt x="974146" y="55436"/>
                  </a:lnTo>
                  <a:lnTo>
                    <a:pt x="1016270" y="74557"/>
                  </a:lnTo>
                  <a:lnTo>
                    <a:pt x="1056751" y="96208"/>
                  </a:lnTo>
                  <a:lnTo>
                    <a:pt x="1095470" y="120278"/>
                  </a:lnTo>
                  <a:lnTo>
                    <a:pt x="1132311" y="146659"/>
                  </a:lnTo>
                  <a:lnTo>
                    <a:pt x="1167155" y="175240"/>
                  </a:lnTo>
                  <a:lnTo>
                    <a:pt x="1199887" y="205912"/>
                  </a:lnTo>
                  <a:lnTo>
                    <a:pt x="1230388" y="238563"/>
                  </a:lnTo>
                  <a:lnTo>
                    <a:pt x="1258541" y="273085"/>
                  </a:lnTo>
                  <a:lnTo>
                    <a:pt x="1284229" y="309367"/>
                  </a:lnTo>
                  <a:lnTo>
                    <a:pt x="1307334" y="347299"/>
                  </a:lnTo>
                  <a:lnTo>
                    <a:pt x="1327739" y="386772"/>
                  </a:lnTo>
                  <a:lnTo>
                    <a:pt x="1345327" y="427675"/>
                  </a:lnTo>
                  <a:lnTo>
                    <a:pt x="1359980" y="469899"/>
                  </a:lnTo>
                  <a:lnTo>
                    <a:pt x="1371581" y="513333"/>
                  </a:lnTo>
                  <a:lnTo>
                    <a:pt x="1380013" y="557868"/>
                  </a:lnTo>
                  <a:lnTo>
                    <a:pt x="1385158" y="603393"/>
                  </a:lnTo>
                  <a:lnTo>
                    <a:pt x="1386899" y="649799"/>
                  </a:lnTo>
                  <a:lnTo>
                    <a:pt x="1385158" y="696206"/>
                  </a:lnTo>
                  <a:lnTo>
                    <a:pt x="1380013" y="741731"/>
                  </a:lnTo>
                  <a:lnTo>
                    <a:pt x="1371581" y="786266"/>
                  </a:lnTo>
                  <a:lnTo>
                    <a:pt x="1359980" y="829700"/>
                  </a:lnTo>
                  <a:lnTo>
                    <a:pt x="1345327" y="871924"/>
                  </a:lnTo>
                  <a:lnTo>
                    <a:pt x="1327739" y="912827"/>
                  </a:lnTo>
                  <a:lnTo>
                    <a:pt x="1307334" y="952300"/>
                  </a:lnTo>
                  <a:lnTo>
                    <a:pt x="1284229" y="990232"/>
                  </a:lnTo>
                  <a:lnTo>
                    <a:pt x="1258541" y="1026514"/>
                  </a:lnTo>
                  <a:lnTo>
                    <a:pt x="1230388" y="1061036"/>
                  </a:lnTo>
                  <a:lnTo>
                    <a:pt x="1199887" y="1093687"/>
                  </a:lnTo>
                  <a:lnTo>
                    <a:pt x="1167155" y="1124359"/>
                  </a:lnTo>
                  <a:lnTo>
                    <a:pt x="1132311" y="1152940"/>
                  </a:lnTo>
                  <a:lnTo>
                    <a:pt x="1095470" y="1179321"/>
                  </a:lnTo>
                  <a:lnTo>
                    <a:pt x="1056751" y="1203391"/>
                  </a:lnTo>
                  <a:lnTo>
                    <a:pt x="1016270" y="1225042"/>
                  </a:lnTo>
                  <a:lnTo>
                    <a:pt x="974146" y="1244163"/>
                  </a:lnTo>
                  <a:lnTo>
                    <a:pt x="930495" y="1260644"/>
                  </a:lnTo>
                  <a:lnTo>
                    <a:pt x="885435" y="1274375"/>
                  </a:lnTo>
                  <a:lnTo>
                    <a:pt x="839083" y="1285246"/>
                  </a:lnTo>
                  <a:lnTo>
                    <a:pt x="791556" y="1293147"/>
                  </a:lnTo>
                  <a:lnTo>
                    <a:pt x="742973" y="1297968"/>
                  </a:lnTo>
                  <a:lnTo>
                    <a:pt x="693449" y="129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38406" y="2351218"/>
            <a:ext cx="6216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 algn="just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PTS </a:t>
            </a:r>
            <a:r>
              <a:rPr sz="1800" b="1" dirty="0">
                <a:latin typeface="Arial"/>
                <a:cs typeface="Arial"/>
              </a:rPr>
              <a:t>/ </a:t>
            </a:r>
            <a:r>
              <a:rPr sz="1800" b="1" spc="-4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</a:t>
            </a:r>
            <a:r>
              <a:rPr sz="1800" b="1" spc="-13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/  </a:t>
            </a:r>
            <a:r>
              <a:rPr sz="1800" b="1" spc="-5" dirty="0">
                <a:latin typeface="Arial"/>
                <a:cs typeface="Arial"/>
              </a:rPr>
              <a:t>PTKL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42</a:t>
            </a:fld>
            <a:endParaRPr spc="1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4300" y="1069468"/>
          <a:ext cx="6011544" cy="2837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737">
                <a:tc>
                  <a:txBody>
                    <a:bodyPr/>
                    <a:lstStyle/>
                    <a:p>
                      <a:pPr marR="200660" algn="r">
                        <a:lnSpc>
                          <a:spcPts val="865"/>
                        </a:lnSpc>
                        <a:spcBef>
                          <a:spcPts val="53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716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80708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263825" y="1043925"/>
            <a:ext cx="6003290" cy="2867025"/>
            <a:chOff x="263825" y="1043925"/>
            <a:chExt cx="6003290" cy="2867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825" y="1082025"/>
              <a:ext cx="6002747" cy="2828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498" y="1043925"/>
              <a:ext cx="411900" cy="435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74648" y="10820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09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824" y="2591075"/>
              <a:ext cx="411900" cy="435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9973" y="26291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54300" y="4446348"/>
            <a:ext cx="6439535" cy="958850"/>
            <a:chOff x="254300" y="4446348"/>
            <a:chExt cx="6439535" cy="9588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825" y="4455874"/>
              <a:ext cx="6420298" cy="8728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062" y="4451111"/>
              <a:ext cx="6430010" cy="882650"/>
            </a:xfrm>
            <a:custGeom>
              <a:avLst/>
              <a:gdLst/>
              <a:ahLst/>
              <a:cxnLst/>
              <a:rect l="l" t="t" r="r" b="b"/>
              <a:pathLst>
                <a:path w="6430009" h="882650">
                  <a:moveTo>
                    <a:pt x="0" y="0"/>
                  </a:moveTo>
                  <a:lnTo>
                    <a:pt x="6429823" y="0"/>
                  </a:lnTo>
                  <a:lnTo>
                    <a:pt x="6429823" y="882337"/>
                  </a:lnTo>
                  <a:lnTo>
                    <a:pt x="0" y="88233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2399" y="4969275"/>
              <a:ext cx="411900" cy="435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09548" y="50073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95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solidFill>
                  <a:srgbClr val="000C20"/>
                </a:solidFill>
                <a:latin typeface="Trebuchet MS"/>
                <a:cs typeface="Trebuchet MS"/>
              </a:rPr>
              <a:t>PENU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G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250" dirty="0">
                <a:solidFill>
                  <a:srgbClr val="000C20"/>
                </a:solidFill>
                <a:latin typeface="Trebuchet MS"/>
                <a:cs typeface="Trebuchet MS"/>
              </a:rPr>
              <a:t>S</a:t>
            </a:r>
            <a:r>
              <a:rPr sz="1800" b="1" spc="120" dirty="0">
                <a:solidFill>
                  <a:srgbClr val="000C20"/>
                </a:solidFill>
                <a:latin typeface="Trebuchet MS"/>
                <a:cs typeface="Trebuchet MS"/>
              </a:rPr>
              <a:t>AN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165" dirty="0">
                <a:solidFill>
                  <a:srgbClr val="000C20"/>
                </a:solidFill>
                <a:latin typeface="Trebuchet MS"/>
                <a:cs typeface="Trebuchet MS"/>
              </a:rPr>
              <a:t>SESOR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43</a:t>
            </a:fld>
            <a:endParaRPr spc="10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6003270" y="998978"/>
            <a:ext cx="5748020" cy="4545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772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Kriteri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untu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pemiliha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n</a:t>
            </a:r>
            <a:r>
              <a:rPr sz="1200" spc="-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Aseso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terkait: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304925" marR="129539" indent="-320675" algn="just">
              <a:lnSpc>
                <a:spcPct val="114999"/>
              </a:lnSpc>
              <a:buChar char="●"/>
              <a:tabLst>
                <a:tab pos="1305560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Asesor harus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sudah memiliki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NIRA dan lulus dalam Penyamaan </a:t>
            </a:r>
            <a:r>
              <a:rPr sz="1200" spc="-3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Persepsi dan Uji Kompetensi dan Keterampilan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sesuai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PO BKD </a:t>
            </a:r>
            <a:r>
              <a:rPr sz="1200" spc="-3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tahun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2021.</a:t>
            </a:r>
            <a:endParaRPr sz="1200">
              <a:latin typeface="Arial MT"/>
              <a:cs typeface="Arial MT"/>
            </a:endParaRPr>
          </a:p>
          <a:p>
            <a:pPr marL="1304925" marR="121285" indent="-320675">
              <a:lnSpc>
                <a:spcPct val="114999"/>
              </a:lnSpc>
              <a:buChar char="●"/>
              <a:tabLst>
                <a:tab pos="1304925" algn="l"/>
                <a:tab pos="1305560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Asesor harus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memiliki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jabatan fungsional dan jenjang didik lebih </a:t>
            </a:r>
            <a:r>
              <a:rPr sz="1200" spc="-3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tinggi dari atau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setara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dengan Dosen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yang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akan dinilai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(sesuai </a:t>
            </a:r>
            <a:r>
              <a:rPr sz="12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Kepdirjen Dikti No 12/E/KPT/2021 tanggal 18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Januari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2021).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Jabatan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fungsional terdiri dari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4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tingkatan, dari terendah hingga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tertinggi:</a:t>
            </a:r>
            <a:endParaRPr sz="1200">
              <a:latin typeface="Arial MT"/>
              <a:cs typeface="Arial MT"/>
            </a:endParaRPr>
          </a:p>
          <a:p>
            <a:pPr marL="1389380" lvl="1" indent="-85090">
              <a:lnSpc>
                <a:spcPct val="100000"/>
              </a:lnSpc>
              <a:spcBef>
                <a:spcPts val="215"/>
              </a:spcBef>
              <a:buChar char="-"/>
              <a:tabLst>
                <a:tab pos="1390015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Asiste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n</a:t>
            </a:r>
            <a:r>
              <a:rPr sz="1200" spc="-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Ahli</a:t>
            </a:r>
            <a:endParaRPr sz="1200">
              <a:latin typeface="Arial MT"/>
              <a:cs typeface="Arial MT"/>
            </a:endParaRPr>
          </a:p>
          <a:p>
            <a:pPr marL="1397635" lvl="1" indent="-93345">
              <a:lnSpc>
                <a:spcPct val="100000"/>
              </a:lnSpc>
              <a:spcBef>
                <a:spcPts val="215"/>
              </a:spcBef>
              <a:buChar char="-"/>
              <a:tabLst>
                <a:tab pos="1398270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Lektor</a:t>
            </a:r>
            <a:endParaRPr sz="1200">
              <a:latin typeface="Arial MT"/>
              <a:cs typeface="Arial MT"/>
            </a:endParaRPr>
          </a:p>
          <a:p>
            <a:pPr marL="1397635" lvl="1" indent="-93345">
              <a:lnSpc>
                <a:spcPct val="100000"/>
              </a:lnSpc>
              <a:spcBef>
                <a:spcPts val="215"/>
              </a:spcBef>
              <a:buChar char="-"/>
              <a:tabLst>
                <a:tab pos="1398270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Lektor</a:t>
            </a:r>
            <a:r>
              <a:rPr sz="12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Kepala</a:t>
            </a:r>
            <a:endParaRPr sz="1200">
              <a:latin typeface="Arial MT"/>
              <a:cs typeface="Arial MT"/>
            </a:endParaRPr>
          </a:p>
          <a:p>
            <a:pPr marL="1397635" lvl="1" indent="-93345">
              <a:lnSpc>
                <a:spcPct val="100000"/>
              </a:lnSpc>
              <a:spcBef>
                <a:spcPts val="219"/>
              </a:spcBef>
              <a:buChar char="-"/>
              <a:tabLst>
                <a:tab pos="1398270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Profesor/Guru</a:t>
            </a:r>
            <a:r>
              <a:rPr sz="12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Besar</a:t>
            </a:r>
            <a:endParaRPr sz="1200">
              <a:latin typeface="Arial MT"/>
              <a:cs typeface="Arial MT"/>
            </a:endParaRPr>
          </a:p>
          <a:p>
            <a:pPr marL="1304925" indent="-321310">
              <a:lnSpc>
                <a:spcPct val="100000"/>
              </a:lnSpc>
              <a:spcBef>
                <a:spcPts val="215"/>
              </a:spcBef>
              <a:buChar char="●"/>
              <a:tabLst>
                <a:tab pos="1304925" algn="l"/>
                <a:tab pos="1305560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Asesor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sudah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aktif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di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Unit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Internal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Pusat.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 MT"/>
              <a:cs typeface="Arial MT"/>
            </a:endParaRPr>
          </a:p>
          <a:p>
            <a:pPr marL="847725" marR="5080">
              <a:lnSpc>
                <a:spcPct val="114999"/>
              </a:lnSpc>
              <a:buAutoNum type="arabicPeriod"/>
              <a:tabLst>
                <a:tab pos="1104265" algn="l"/>
                <a:tab pos="1104900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Login</a:t>
            </a:r>
            <a:r>
              <a:rPr sz="1200" spc="1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</a:t>
            </a:r>
            <a:r>
              <a:rPr sz="1200" spc="1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akun</a:t>
            </a:r>
            <a:r>
              <a:rPr sz="1200" spc="1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SISTER</a:t>
            </a:r>
            <a:r>
              <a:rPr sz="1200" spc="1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200" spc="1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dan</a:t>
            </a:r>
            <a:r>
              <a:rPr sz="1200" spc="1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pastikan</a:t>
            </a:r>
            <a:r>
              <a:rPr sz="1200" spc="1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peran</a:t>
            </a:r>
            <a:r>
              <a:rPr sz="1200" spc="1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200" spc="1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di</a:t>
            </a:r>
            <a:r>
              <a:rPr sz="1200" spc="1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SISTER </a:t>
            </a:r>
            <a:r>
              <a:rPr sz="1200" spc="-3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saat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ini adalah</a:t>
            </a:r>
            <a:r>
              <a:rPr sz="12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Unit</a:t>
            </a:r>
            <a:r>
              <a:rPr sz="12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BKD Internal di</a:t>
            </a:r>
            <a:r>
              <a:rPr sz="12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Perguruan </a:t>
            </a:r>
            <a:r>
              <a:rPr sz="1200" b="1" spc="-10" dirty="0">
                <a:solidFill>
                  <a:srgbClr val="000C20"/>
                </a:solidFill>
                <a:latin typeface="Arial"/>
                <a:cs typeface="Arial"/>
              </a:rPr>
              <a:t>Tinggi.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0C20"/>
              </a:buClr>
              <a:buFont typeface="Arial MT"/>
              <a:buAutoNum type="arabicPeriod"/>
            </a:pPr>
            <a:endParaRPr sz="1200">
              <a:latin typeface="Arial"/>
              <a:cs typeface="Arial"/>
            </a:endParaRPr>
          </a:p>
          <a:p>
            <a:pPr marL="1016635" indent="-169545">
              <a:lnSpc>
                <a:spcPts val="1350"/>
              </a:lnSpc>
              <a:buAutoNum type="arabicPeriod"/>
              <a:tabLst>
                <a:tab pos="1017269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menu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‘Layanan</a:t>
            </a:r>
            <a:r>
              <a:rPr sz="12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BKD’</a:t>
            </a:r>
            <a:r>
              <a:rPr sz="1200" b="1" spc="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‘Peserta</a:t>
            </a:r>
            <a:r>
              <a:rPr sz="12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BKD’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350"/>
              </a:lnSpc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1016635" indent="-169545">
              <a:lnSpc>
                <a:spcPct val="100000"/>
              </a:lnSpc>
              <a:spcBef>
                <a:spcPts val="755"/>
              </a:spcBef>
              <a:buAutoNum type="arabicPeriod" startAt="3"/>
              <a:tabLst>
                <a:tab pos="1017269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Pilih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periode</a:t>
            </a:r>
            <a:r>
              <a:rPr sz="12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BKD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tombol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‘Lanjut’.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750" y="1216383"/>
            <a:ext cx="6576059" cy="1932305"/>
            <a:chOff x="713750" y="1216383"/>
            <a:chExt cx="6576059" cy="1932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750" y="1216383"/>
              <a:ext cx="6575827" cy="19320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0574" y="1360500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7723" y="139860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64449" y="3435350"/>
            <a:ext cx="6891655" cy="1965960"/>
            <a:chOff x="564449" y="3435350"/>
            <a:chExt cx="6891655" cy="196596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449" y="3435350"/>
              <a:ext cx="6891387" cy="19659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1774" y="4219575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08924" y="425767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171500" y="2137208"/>
            <a:ext cx="2748280" cy="6235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  <a:tabLst>
                <a:tab pos="236791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4. Untuk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melihat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daftar dosen dan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aseso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r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dar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i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prodi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,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iko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n	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pada  prodi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diinginkan.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1500" y="2937308"/>
            <a:ext cx="2621280" cy="6235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5.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Pilih Dosen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ingin diberikan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Asesor dengan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klik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ikon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(Penugasan</a:t>
            </a:r>
            <a:r>
              <a:rPr sz="1300" spc="-8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Asesor).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95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solidFill>
                  <a:srgbClr val="000C20"/>
                </a:solidFill>
                <a:latin typeface="Trebuchet MS"/>
                <a:cs typeface="Trebuchet MS"/>
              </a:rPr>
              <a:t>PENU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G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250" dirty="0">
                <a:solidFill>
                  <a:srgbClr val="000C20"/>
                </a:solidFill>
                <a:latin typeface="Trebuchet MS"/>
                <a:cs typeface="Trebuchet MS"/>
              </a:rPr>
              <a:t>S</a:t>
            </a:r>
            <a:r>
              <a:rPr sz="1800" b="1" spc="120" dirty="0">
                <a:solidFill>
                  <a:srgbClr val="000C20"/>
                </a:solidFill>
                <a:latin typeface="Trebuchet MS"/>
                <a:cs typeface="Trebuchet MS"/>
              </a:rPr>
              <a:t>AN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165" dirty="0">
                <a:solidFill>
                  <a:srgbClr val="000C20"/>
                </a:solidFill>
                <a:latin typeface="Trebuchet MS"/>
                <a:cs typeface="Trebuchet MS"/>
              </a:rPr>
              <a:t>SESOR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987" y="1177725"/>
            <a:ext cx="6602730" cy="197612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R="874394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9687" y="3430587"/>
            <a:ext cx="6901180" cy="197548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252729" algn="r">
              <a:lnSpc>
                <a:spcPct val="100000"/>
              </a:lnSpc>
              <a:spcBef>
                <a:spcPts val="1030"/>
              </a:spcBef>
            </a:pPr>
            <a:r>
              <a:rPr sz="1200" b="1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74300" y="2355225"/>
            <a:ext cx="276224" cy="2381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68450" y="3148450"/>
            <a:ext cx="257174" cy="215536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44</a:t>
            </a:fld>
            <a:endParaRPr spc="10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4450" y="1269250"/>
            <a:ext cx="7237730" cy="2658110"/>
            <a:chOff x="494450" y="1269250"/>
            <a:chExt cx="7237730" cy="2658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450" y="1269250"/>
              <a:ext cx="7237476" cy="26580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6273" y="2950250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03423" y="29883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1374" y="3230250"/>
              <a:ext cx="411900" cy="43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88524" y="32683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95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solidFill>
                  <a:srgbClr val="000C20"/>
                </a:solidFill>
                <a:latin typeface="Trebuchet MS"/>
                <a:cs typeface="Trebuchet MS"/>
              </a:rPr>
              <a:t>PENU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G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250" dirty="0">
                <a:solidFill>
                  <a:srgbClr val="000C20"/>
                </a:solidFill>
                <a:latin typeface="Trebuchet MS"/>
                <a:cs typeface="Trebuchet MS"/>
              </a:rPr>
              <a:t>S</a:t>
            </a:r>
            <a:r>
              <a:rPr sz="1800" b="1" spc="120" dirty="0">
                <a:solidFill>
                  <a:srgbClr val="000C20"/>
                </a:solidFill>
                <a:latin typeface="Trebuchet MS"/>
                <a:cs typeface="Trebuchet MS"/>
              </a:rPr>
              <a:t>AN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165" dirty="0">
                <a:solidFill>
                  <a:srgbClr val="000C20"/>
                </a:solidFill>
                <a:latin typeface="Trebuchet MS"/>
                <a:cs typeface="Trebuchet MS"/>
              </a:rPr>
              <a:t>SESOR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45</a:t>
            </a:fld>
            <a:endParaRPr spc="1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489687" y="1264487"/>
            <a:ext cx="7247255" cy="266763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1477645" algn="ct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R="549275" algn="r">
              <a:lnSpc>
                <a:spcPct val="100000"/>
              </a:lnSpc>
              <a:spcBef>
                <a:spcPts val="765"/>
              </a:spcBef>
            </a:pPr>
            <a:r>
              <a:rPr sz="1200" b="1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13350" y="1613663"/>
            <a:ext cx="33889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6. Pilih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2 (dua)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Asesor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akan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ditugaskan untuk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1 (satu)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Dosen dengan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memilih</a:t>
            </a:r>
            <a:r>
              <a:rPr sz="14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perguruan</a:t>
            </a:r>
            <a:r>
              <a:rPr sz="14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tinggi</a:t>
            </a:r>
            <a:r>
              <a:rPr sz="14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kemudian</a:t>
            </a:r>
            <a:r>
              <a:rPr sz="14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pilih </a:t>
            </a:r>
            <a:r>
              <a:rPr sz="1400" b="1" spc="-37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000C20"/>
                </a:solidFill>
                <a:latin typeface="Arial"/>
                <a:cs typeface="Arial"/>
              </a:rPr>
              <a:t>Asesor.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13350" y="2680462"/>
            <a:ext cx="3016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7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r>
              <a:rPr sz="1400" spc="-8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Apabil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sudah,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tombo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l</a:t>
            </a:r>
            <a:r>
              <a:rPr sz="1400" spc="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‘Simpan  Penugasan</a:t>
            </a:r>
            <a:r>
              <a:rPr sz="1400" b="1" spc="-6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Asesor’.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95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solidFill>
                  <a:srgbClr val="000C20"/>
                </a:solidFill>
                <a:latin typeface="Trebuchet MS"/>
                <a:cs typeface="Trebuchet MS"/>
              </a:rPr>
              <a:t>PENU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G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250" dirty="0">
                <a:solidFill>
                  <a:srgbClr val="000C20"/>
                </a:solidFill>
                <a:latin typeface="Trebuchet MS"/>
                <a:cs typeface="Trebuchet MS"/>
              </a:rPr>
              <a:t>S</a:t>
            </a:r>
            <a:r>
              <a:rPr sz="1800" b="1" spc="120" dirty="0">
                <a:solidFill>
                  <a:srgbClr val="000C20"/>
                </a:solidFill>
                <a:latin typeface="Trebuchet MS"/>
                <a:cs typeface="Trebuchet MS"/>
              </a:rPr>
              <a:t>AN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165" dirty="0">
                <a:solidFill>
                  <a:srgbClr val="000C20"/>
                </a:solidFill>
                <a:latin typeface="Trebuchet MS"/>
                <a:cs typeface="Trebuchet MS"/>
              </a:rPr>
              <a:t>SESOR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9400" y="960025"/>
            <a:ext cx="11031220" cy="5233670"/>
          </a:xfrm>
          <a:custGeom>
            <a:avLst/>
            <a:gdLst/>
            <a:ahLst/>
            <a:cxnLst/>
            <a:rect l="l" t="t" r="r" b="b"/>
            <a:pathLst>
              <a:path w="11031220" h="5233670">
                <a:moveTo>
                  <a:pt x="0" y="0"/>
                </a:moveTo>
                <a:lnTo>
                  <a:pt x="11030999" y="0"/>
                </a:lnTo>
                <a:lnTo>
                  <a:pt x="11030999" y="5233199"/>
                </a:lnTo>
                <a:lnTo>
                  <a:pt x="0" y="5233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1C1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2425" y="1025430"/>
            <a:ext cx="6654800" cy="174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Catatan:</a:t>
            </a:r>
            <a:endParaRPr sz="1500">
              <a:latin typeface="Arial"/>
              <a:cs typeface="Arial"/>
            </a:endParaRPr>
          </a:p>
          <a:p>
            <a:pPr marL="469900" marR="5080" indent="-366395">
              <a:lnSpc>
                <a:spcPct val="114999"/>
              </a:lnSpc>
              <a:spcBef>
                <a:spcPts val="969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Apabila pemilihan asesor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tidak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dilengkapi,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proses penyimpanan penugasan Asesor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tidak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dapat dilakukan.</a:t>
            </a:r>
            <a:endParaRPr sz="1300">
              <a:latin typeface="Arial MT"/>
              <a:cs typeface="Arial MT"/>
            </a:endParaRPr>
          </a:p>
          <a:p>
            <a:pPr marL="469900" marR="166370" indent="-366395">
              <a:lnSpc>
                <a:spcPct val="114999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Unit BKD Internal dapat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memilih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asesor internal maupun eksternal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dari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menu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laman ini dan tidak perlu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melakukan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penambahan asesor eksternal di halaman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terpisah. Pada laman ini, Unit BKD Internal dapat langsung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melihat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asesor internal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(dari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PT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sendiri)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dan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asesor eksternal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(dari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PT</a:t>
            </a:r>
            <a:r>
              <a:rPr sz="1300" spc="-3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lain).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375" y="4114832"/>
            <a:ext cx="5570220" cy="184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240665" indent="-366395" algn="just">
              <a:lnSpc>
                <a:spcPct val="114999"/>
              </a:lnSpc>
              <a:spcBef>
                <a:spcPts val="100"/>
              </a:spcBef>
              <a:buAutoNum type="arabicPeriod" startAt="3"/>
              <a:tabLst>
                <a:tab pos="3790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Ketik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memilih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</a:t>
            </a:r>
            <a:r>
              <a:rPr sz="1300" spc="-145" dirty="0">
                <a:solidFill>
                  <a:srgbClr val="000C20"/>
                </a:solidFill>
                <a:latin typeface="Arial MT"/>
                <a:cs typeface="Arial MT"/>
              </a:rPr>
              <a:t>T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,</a:t>
            </a:r>
            <a:r>
              <a:rPr sz="1300" spc="-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And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aka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n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melihat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aseso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r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dar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i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P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T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tersebu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t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 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memenuhi ketentuan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untuk ditugaskan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sebagai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asesor BKD untuk </a:t>
            </a:r>
            <a:r>
              <a:rPr sz="1300" spc="-3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bersangkutan.</a:t>
            </a:r>
            <a:endParaRPr sz="1300">
              <a:latin typeface="Arial MT"/>
              <a:cs typeface="Arial MT"/>
            </a:endParaRPr>
          </a:p>
          <a:p>
            <a:pPr marL="378460" marR="5080" indent="-366395">
              <a:lnSpc>
                <a:spcPct val="114999"/>
              </a:lnSpc>
              <a:buAutoNum type="arabicPeriod" startAt="3"/>
              <a:tabLst>
                <a:tab pos="378460" algn="l"/>
                <a:tab pos="379095" algn="l"/>
              </a:tabLst>
            </a:pP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memilih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PT</a:t>
            </a:r>
            <a:r>
              <a:rPr sz="1300" spc="-4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tidak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memiliki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asesor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memenuhi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ketentuan, </a:t>
            </a:r>
            <a:r>
              <a:rPr sz="1300" spc="-3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akan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melihat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teks</a:t>
            </a:r>
            <a:r>
              <a:rPr sz="13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spc="-10" dirty="0">
                <a:solidFill>
                  <a:srgbClr val="000C20"/>
                </a:solidFill>
                <a:latin typeface="Arial"/>
                <a:cs typeface="Arial"/>
              </a:rPr>
              <a:t>“Tidak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 ada</a:t>
            </a:r>
            <a:r>
              <a:rPr sz="13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asesor</a:t>
            </a:r>
            <a:r>
              <a:rPr sz="13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yang sesuai”</a:t>
            </a:r>
            <a:r>
              <a:rPr sz="1300" b="1" spc="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dan harus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 memilih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PT</a:t>
            </a:r>
            <a:r>
              <a:rPr sz="1300" spc="-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dan asesor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 lain.</a:t>
            </a:r>
            <a:endParaRPr sz="1300">
              <a:latin typeface="Arial MT"/>
              <a:cs typeface="Arial MT"/>
            </a:endParaRPr>
          </a:p>
          <a:p>
            <a:pPr marL="378460" indent="-366395">
              <a:lnSpc>
                <a:spcPct val="100000"/>
              </a:lnSpc>
              <a:spcBef>
                <a:spcPts val="229"/>
              </a:spcBef>
              <a:buAutoNum type="arabicPeriod" startAt="3"/>
              <a:tabLst>
                <a:tab pos="378460" algn="l"/>
                <a:tab pos="379095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Penting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diingat,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3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asesor</a:t>
            </a:r>
            <a:r>
              <a:rPr sz="13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sudah</a:t>
            </a:r>
            <a:r>
              <a:rPr sz="13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menyimpan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penilaiannya,</a:t>
            </a:r>
            <a:endParaRPr sz="1300">
              <a:latin typeface="Arial MT"/>
              <a:cs typeface="Arial MT"/>
            </a:endParaRPr>
          </a:p>
          <a:p>
            <a:pPr marL="378460">
              <a:lnSpc>
                <a:spcPct val="100000"/>
              </a:lnSpc>
              <a:spcBef>
                <a:spcPts val="235"/>
              </a:spcBef>
            </a:pP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penugasan</a:t>
            </a:r>
            <a:r>
              <a:rPr sz="13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asesor</a:t>
            </a:r>
            <a:r>
              <a:rPr sz="13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0C20"/>
                </a:solidFill>
                <a:latin typeface="Arial"/>
                <a:cs typeface="Arial"/>
              </a:rPr>
              <a:t>tidak</a:t>
            </a:r>
            <a:r>
              <a:rPr sz="13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dapat</a:t>
            </a:r>
            <a:r>
              <a:rPr sz="1300" b="1" spc="-2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0C20"/>
                </a:solidFill>
                <a:latin typeface="Arial"/>
                <a:cs typeface="Arial"/>
              </a:rPr>
              <a:t>diubah.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18174" y="1165618"/>
            <a:ext cx="4993640" cy="4053840"/>
            <a:chOff x="6618174" y="1165618"/>
            <a:chExt cx="4993640" cy="40538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47600" y="1165618"/>
              <a:ext cx="3463974" cy="24247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8174" y="4312634"/>
              <a:ext cx="4965214" cy="90659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46</a:t>
            </a:fld>
            <a:endParaRPr spc="1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3554" y="1407149"/>
            <a:ext cx="5036820" cy="2487295"/>
            <a:chOff x="1323554" y="1407149"/>
            <a:chExt cx="5036820" cy="2487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554" y="1407149"/>
              <a:ext cx="5036820" cy="24869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0349" y="2866150"/>
              <a:ext cx="411900" cy="435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07498" y="29042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98050" y="1407150"/>
            <a:ext cx="4506595" cy="2487295"/>
            <a:chOff x="6798050" y="1407150"/>
            <a:chExt cx="4506595" cy="24872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8050" y="1407150"/>
              <a:ext cx="4506299" cy="24869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2699" y="2544850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39849" y="25829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95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solidFill>
                  <a:srgbClr val="000C20"/>
                </a:solidFill>
                <a:latin typeface="Trebuchet MS"/>
                <a:cs typeface="Trebuchet MS"/>
              </a:rPr>
              <a:t>PENU</a:t>
            </a:r>
            <a:r>
              <a:rPr sz="1800" b="1" spc="85" dirty="0">
                <a:solidFill>
                  <a:srgbClr val="000C20"/>
                </a:solidFill>
                <a:latin typeface="Trebuchet MS"/>
                <a:cs typeface="Trebuchet MS"/>
              </a:rPr>
              <a:t>G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250" dirty="0">
                <a:solidFill>
                  <a:srgbClr val="000C20"/>
                </a:solidFill>
                <a:latin typeface="Trebuchet MS"/>
                <a:cs typeface="Trebuchet MS"/>
              </a:rPr>
              <a:t>S</a:t>
            </a:r>
            <a:r>
              <a:rPr sz="1800" b="1" spc="120" dirty="0">
                <a:solidFill>
                  <a:srgbClr val="000C20"/>
                </a:solidFill>
                <a:latin typeface="Trebuchet MS"/>
                <a:cs typeface="Trebuchet MS"/>
              </a:rPr>
              <a:t>AN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</a:t>
            </a:r>
            <a:r>
              <a:rPr sz="1800" b="1" spc="165" dirty="0">
                <a:solidFill>
                  <a:srgbClr val="000C20"/>
                </a:solidFill>
                <a:latin typeface="Trebuchet MS"/>
                <a:cs typeface="Trebuchet MS"/>
              </a:rPr>
              <a:t>SESOR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47</a:t>
            </a:fld>
            <a:endParaRPr spc="1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1318792" y="1402387"/>
            <a:ext cx="5046345" cy="249682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imes New Roman"/>
              <a:cs typeface="Times New Roman"/>
            </a:endParaRPr>
          </a:p>
          <a:p>
            <a:pPr marL="894715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3287" y="1402387"/>
            <a:ext cx="4516120" cy="249682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074420" algn="ctr">
              <a:lnSpc>
                <a:spcPct val="100000"/>
              </a:lnSpc>
              <a:spcBef>
                <a:spcPts val="819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650" y="873388"/>
            <a:ext cx="27717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/>
                <a:cs typeface="Arial"/>
              </a:rPr>
              <a:t>Alur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Penilaian</a:t>
            </a:r>
            <a:r>
              <a:rPr sz="1700" b="1" spc="-9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Asesor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BKD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32525" y="4347312"/>
            <a:ext cx="65373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Masuk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laman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SISTER,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pastikan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peran </a:t>
            </a:r>
            <a:r>
              <a:rPr sz="1400" dirty="0">
                <a:latin typeface="Arial MT"/>
                <a:cs typeface="Arial MT"/>
              </a:rPr>
              <a:t>saat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adalah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Unit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BKD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Internal PT</a:t>
            </a:r>
            <a:endParaRPr sz="1400">
              <a:latin typeface="Arial"/>
              <a:cs typeface="Arial"/>
            </a:endParaRPr>
          </a:p>
          <a:p>
            <a:pPr marL="469900" marR="46990" indent="-37719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latin typeface="Arial MT"/>
                <a:cs typeface="Arial MT"/>
              </a:rPr>
              <a:t>Klik </a:t>
            </a:r>
            <a:r>
              <a:rPr sz="1400" dirty="0">
                <a:latin typeface="Arial MT"/>
                <a:cs typeface="Arial MT"/>
              </a:rPr>
              <a:t>menu </a:t>
            </a:r>
            <a:r>
              <a:rPr sz="1400" b="1" dirty="0">
                <a:latin typeface="Arial"/>
                <a:cs typeface="Arial"/>
              </a:rPr>
              <a:t>“Layanan </a:t>
            </a:r>
            <a:r>
              <a:rPr sz="1400" b="1" spc="-5" dirty="0">
                <a:latin typeface="Arial"/>
                <a:cs typeface="Arial"/>
              </a:rPr>
              <a:t>BKD”</a:t>
            </a:r>
            <a:r>
              <a:rPr sz="1400" spc="-5" dirty="0">
                <a:latin typeface="Arial MT"/>
                <a:cs typeface="Arial MT"/>
              </a:rPr>
              <a:t>, lalu </a:t>
            </a:r>
            <a:r>
              <a:rPr sz="1400" b="1" spc="-5" dirty="0">
                <a:latin typeface="Arial"/>
                <a:cs typeface="Arial"/>
              </a:rPr>
              <a:t>klik </a:t>
            </a:r>
            <a:r>
              <a:rPr sz="1400" b="1" dirty="0">
                <a:latin typeface="Arial"/>
                <a:cs typeface="Arial"/>
              </a:rPr>
              <a:t>“Asesor </a:t>
            </a:r>
            <a:r>
              <a:rPr sz="1400" b="1" spc="-5" dirty="0">
                <a:latin typeface="Arial"/>
                <a:cs typeface="Arial"/>
              </a:rPr>
              <a:t>BKD”.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Klik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“Periode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Sedang </a:t>
            </a:r>
            <a:r>
              <a:rPr sz="1400" b="1" spc="-37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Berjalan”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pilih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Nama PT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dan periode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terkait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469900" indent="-37719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juga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dapat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melakukan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penilaian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sebelumnya,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silakan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“Periode</a:t>
            </a:r>
            <a:r>
              <a:rPr sz="14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Sebelumnya”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,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Nama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PT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dan</a:t>
            </a:r>
            <a:r>
              <a:rPr sz="14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periode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terkait.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19725" y="1590675"/>
          <a:ext cx="5661024" cy="285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962">
                <a:tc>
                  <a:txBody>
                    <a:bodyPr/>
                    <a:lstStyle/>
                    <a:p>
                      <a:pPr marR="140970" algn="r">
                        <a:lnSpc>
                          <a:spcPts val="1080"/>
                        </a:lnSpc>
                        <a:spcBef>
                          <a:spcPts val="53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9317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3850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529250" y="1562100"/>
            <a:ext cx="5653405" cy="2886075"/>
            <a:chOff x="529250" y="1562100"/>
            <a:chExt cx="5653405" cy="2886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250" y="1600200"/>
              <a:ext cx="5653099" cy="28477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4323" y="1562100"/>
              <a:ext cx="411900" cy="435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11473" y="160020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9499" y="3210750"/>
              <a:ext cx="411900" cy="435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56648" y="324885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8804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CARA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BUKA</a:t>
            </a:r>
            <a:r>
              <a:rPr sz="1800" b="1" spc="-24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14" dirty="0">
                <a:solidFill>
                  <a:srgbClr val="000C20"/>
                </a:solidFill>
                <a:latin typeface="Trebuchet MS"/>
                <a:cs typeface="Trebuchet MS"/>
              </a:rPr>
              <a:t>VALIDASI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BEBAN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40" dirty="0">
                <a:solidFill>
                  <a:srgbClr val="000C20"/>
                </a:solidFill>
                <a:latin typeface="Trebuchet MS"/>
                <a:cs typeface="Trebuchet MS"/>
              </a:rPr>
              <a:t>KERJA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DOSEN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0" dirty="0">
                <a:solidFill>
                  <a:srgbClr val="000C20"/>
                </a:solidFill>
                <a:latin typeface="Trebuchet MS"/>
                <a:cs typeface="Trebuchet MS"/>
              </a:rPr>
              <a:t>(BKD)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5" dirty="0">
                <a:solidFill>
                  <a:srgbClr val="000C20"/>
                </a:solidFill>
                <a:latin typeface="Trebuchet MS"/>
                <a:cs typeface="Trebuchet MS"/>
              </a:rPr>
              <a:t>UNTUK</a:t>
            </a:r>
            <a:r>
              <a:rPr sz="1800" b="1" spc="-16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48</a:t>
            </a:fld>
            <a:endParaRPr spc="1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6459550" y="1462972"/>
            <a:ext cx="540639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Apabila dosen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belum simpan permanen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, dosen dapat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mengubah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lampiran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(dari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PDF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menjadi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tautan/</a:t>
            </a:r>
            <a:r>
              <a:rPr sz="1200" i="1" spc="-5" dirty="0">
                <a:solidFill>
                  <a:srgbClr val="000C20"/>
                </a:solidFill>
                <a:latin typeface="Arial"/>
                <a:cs typeface="Arial"/>
              </a:rPr>
              <a:t>link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)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secara mandiri.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Namun, jika dosen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sudah </a:t>
            </a:r>
            <a:r>
              <a:rPr sz="12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simpan permanen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rekap kegiatan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BKD-nya, dibutuhkan bantuan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Unit BKD 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Internal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PT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untuk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membuka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validasi</a:t>
            </a:r>
            <a:r>
              <a:rPr sz="12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pada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laporannya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agar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dapat </a:t>
            </a:r>
            <a:r>
              <a:rPr sz="1200" spc="-3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mengubah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format dokumen dari PDF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menjadi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tautan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sesuai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dengan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ketentuan </a:t>
            </a:r>
            <a:r>
              <a:rPr sz="12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pengisian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 di SISTER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(versi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Cloud).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Unit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Internal,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berikut</a:t>
            </a:r>
            <a:r>
              <a:rPr sz="12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panduannya: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25400">
              <a:lnSpc>
                <a:spcPct val="114999"/>
              </a:lnSpc>
              <a:buAutoNum type="arabicPeriod"/>
              <a:tabLst>
                <a:tab pos="197485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Login</a:t>
            </a:r>
            <a:r>
              <a:rPr sz="1200" spc="114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</a:t>
            </a:r>
            <a:r>
              <a:rPr sz="1200" spc="114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akun</a:t>
            </a:r>
            <a:r>
              <a:rPr sz="1200" spc="114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SISTER</a:t>
            </a:r>
            <a:r>
              <a:rPr sz="1200" spc="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200" spc="1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dan</a:t>
            </a:r>
            <a:r>
              <a:rPr sz="1200" spc="114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pastikan</a:t>
            </a:r>
            <a:r>
              <a:rPr sz="1200" spc="1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peran</a:t>
            </a:r>
            <a:r>
              <a:rPr sz="1200" b="1" spc="7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Anda</a:t>
            </a:r>
            <a:r>
              <a:rPr sz="1200" b="1" spc="114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di</a:t>
            </a:r>
            <a:r>
              <a:rPr sz="1200" b="1" spc="1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SISTER</a:t>
            </a:r>
            <a:r>
              <a:rPr sz="1200" b="1" spc="1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adalah </a:t>
            </a:r>
            <a:r>
              <a:rPr sz="1200" b="1" spc="-3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Unit</a:t>
            </a:r>
            <a:r>
              <a:rPr sz="12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BKD Internal.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0C20"/>
              </a:buClr>
              <a:buFont typeface="Arial MT"/>
              <a:buAutoNum type="arabicPeriod"/>
            </a:pPr>
            <a:endParaRPr sz="1200">
              <a:latin typeface="Arial"/>
              <a:cs typeface="Arial"/>
            </a:endParaRPr>
          </a:p>
          <a:p>
            <a:pPr marL="181610" indent="-169545">
              <a:lnSpc>
                <a:spcPct val="100000"/>
              </a:lnSpc>
              <a:buAutoNum type="arabicPeriod"/>
              <a:tabLst>
                <a:tab pos="182245" algn="l"/>
              </a:tabLst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2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menu</a:t>
            </a:r>
            <a:r>
              <a:rPr sz="12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‘Layanan</a:t>
            </a:r>
            <a:r>
              <a:rPr sz="12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BKD’</a:t>
            </a:r>
            <a:r>
              <a:rPr sz="1200" b="1" spc="-5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2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pilih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‘Peserta</a:t>
            </a:r>
            <a:r>
              <a:rPr sz="12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0C20"/>
                </a:solidFill>
                <a:latin typeface="Arial"/>
                <a:cs typeface="Arial"/>
              </a:rPr>
              <a:t>BKD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’.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350" y="1133475"/>
            <a:ext cx="5785485" cy="1125220"/>
            <a:chOff x="452350" y="1133475"/>
            <a:chExt cx="5785485" cy="1125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875" y="1143000"/>
              <a:ext cx="5765959" cy="10198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112" y="1138237"/>
              <a:ext cx="5775960" cy="1029969"/>
            </a:xfrm>
            <a:custGeom>
              <a:avLst/>
              <a:gdLst/>
              <a:ahLst/>
              <a:cxnLst/>
              <a:rect l="l" t="t" r="r" b="b"/>
              <a:pathLst>
                <a:path w="5775960" h="1029969">
                  <a:moveTo>
                    <a:pt x="0" y="0"/>
                  </a:moveTo>
                  <a:lnTo>
                    <a:pt x="5775484" y="0"/>
                  </a:lnTo>
                  <a:lnTo>
                    <a:pt x="5775484" y="1029387"/>
                  </a:lnTo>
                  <a:lnTo>
                    <a:pt x="0" y="10293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0748" y="1822600"/>
              <a:ext cx="411900" cy="435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07898" y="18606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615400" y="1142998"/>
            <a:ext cx="5215255" cy="2633980"/>
            <a:chOff x="6615400" y="1142998"/>
            <a:chExt cx="5215255" cy="26339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5400" y="1142998"/>
              <a:ext cx="5215252" cy="2633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2274" y="2933125"/>
              <a:ext cx="411900" cy="435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69423" y="29712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61875" y="2476900"/>
            <a:ext cx="5805170" cy="2180590"/>
            <a:chOff x="461875" y="2476900"/>
            <a:chExt cx="5805170" cy="218059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875" y="2476900"/>
              <a:ext cx="5804699" cy="21804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9673" y="3851325"/>
              <a:ext cx="411900" cy="435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26823" y="388942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8804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CARA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BUKA</a:t>
            </a:r>
            <a:r>
              <a:rPr sz="1800" b="1" spc="-24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14" dirty="0">
                <a:solidFill>
                  <a:srgbClr val="000C20"/>
                </a:solidFill>
                <a:latin typeface="Trebuchet MS"/>
                <a:cs typeface="Trebuchet MS"/>
              </a:rPr>
              <a:t>VALIDASI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BEBAN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40" dirty="0">
                <a:solidFill>
                  <a:srgbClr val="000C20"/>
                </a:solidFill>
                <a:latin typeface="Trebuchet MS"/>
                <a:cs typeface="Trebuchet MS"/>
              </a:rPr>
              <a:t>KERJA</a:t>
            </a:r>
            <a:r>
              <a:rPr sz="1800" b="1" spc="-204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DOSEN</a:t>
            </a:r>
            <a:r>
              <a:rPr sz="1800" b="1" spc="-15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0" dirty="0">
                <a:solidFill>
                  <a:srgbClr val="000C20"/>
                </a:solidFill>
                <a:latin typeface="Trebuchet MS"/>
                <a:cs typeface="Trebuchet MS"/>
              </a:rPr>
              <a:t>(BKD)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5" dirty="0">
                <a:solidFill>
                  <a:srgbClr val="000C20"/>
                </a:solidFill>
                <a:latin typeface="Trebuchet MS"/>
                <a:cs typeface="Trebuchet MS"/>
              </a:rPr>
              <a:t>UNTUK</a:t>
            </a:r>
            <a:r>
              <a:rPr sz="1800" b="1" spc="-165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0C20"/>
                </a:solidFill>
                <a:latin typeface="Trebuchet MS"/>
                <a:cs typeface="Trebuchet MS"/>
              </a:rPr>
              <a:t>UNIT</a:t>
            </a:r>
            <a:r>
              <a:rPr sz="1800" b="1" spc="-20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INTERNAL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01620" y="1911113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10637" y="1138235"/>
            <a:ext cx="5224780" cy="264350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R="666750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72199" y="4176613"/>
            <a:ext cx="489394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indent="-19748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10185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periode</a:t>
            </a:r>
            <a:r>
              <a:rPr sz="14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kegiatan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BKD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tombol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‘Lanjut’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0C20"/>
              </a:buClr>
              <a:buFont typeface="Arial MT"/>
              <a:buAutoNum type="arabicPeriod" startAt="3"/>
            </a:pPr>
            <a:endParaRPr sz="1250">
              <a:latin typeface="Arial MT"/>
              <a:cs typeface="Arial MT"/>
            </a:endParaRPr>
          </a:p>
          <a:p>
            <a:pPr marL="12700" marR="40195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210185" algn="l"/>
                <a:tab pos="1165225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Klik ikon	pada program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studi yang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ingin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dibukakan </a:t>
            </a:r>
            <a:r>
              <a:rPr sz="1400" b="1" spc="-37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validasi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BKD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-nya.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95150" y="4639250"/>
            <a:ext cx="219074" cy="19049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54050" y="5334638"/>
            <a:ext cx="10523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826884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5. Pilih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dosen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akan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dibukakan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validasi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BKD-nya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kemudian klik</a:t>
            </a:r>
            <a:r>
              <a:rPr sz="1400" spc="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ikon /gembok	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untuk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membuka validasi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BKD dari dosen untuk </a:t>
            </a:r>
            <a:r>
              <a:rPr sz="1400" spc="-3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program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studi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tersebut.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sudah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dibukakan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validasi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BKD tersebut, dosen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dapat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melakukan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edit dokumen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77700" y="1626999"/>
            <a:ext cx="4660900" cy="234315"/>
          </a:xfrm>
          <a:custGeom>
            <a:avLst/>
            <a:gdLst/>
            <a:ahLst/>
            <a:cxnLst/>
            <a:rect l="l" t="t" r="r" b="b"/>
            <a:pathLst>
              <a:path w="4660900" h="234314">
                <a:moveTo>
                  <a:pt x="0" y="0"/>
                </a:moveTo>
                <a:lnTo>
                  <a:pt x="4660499" y="0"/>
                </a:lnTo>
                <a:lnTo>
                  <a:pt x="4660499" y="233699"/>
                </a:lnTo>
                <a:lnTo>
                  <a:pt x="0" y="233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49075" y="5373775"/>
            <a:ext cx="190499" cy="20954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57112" y="2472137"/>
            <a:ext cx="5814695" cy="219011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R="1145540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49</a:t>
            </a:fld>
            <a:endParaRPr spc="10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5"/>
          <p:cNvGrpSpPr/>
          <p:nvPr/>
        </p:nvGrpSpPr>
        <p:grpSpPr>
          <a:xfrm>
            <a:off x="128220" y="137865"/>
            <a:ext cx="3341378" cy="795249"/>
            <a:chOff x="1241387" y="103031"/>
            <a:chExt cx="3341378" cy="931306"/>
          </a:xfrm>
        </p:grpSpPr>
        <p:pic>
          <p:nvPicPr>
            <p:cNvPr id="450" name="Google Shape;450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1387" y="103031"/>
              <a:ext cx="804930" cy="804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5"/>
            <p:cNvSpPr txBox="1"/>
            <p:nvPr/>
          </p:nvSpPr>
          <p:spPr>
            <a:xfrm>
              <a:off x="2131453" y="169297"/>
              <a:ext cx="2451312" cy="865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KEMENTERIAN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PENDIDIKAN, KEBUDAYAAN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RISET, DAN TEKNOLOGI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2" name="Google Shape;45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4193" y="8031"/>
            <a:ext cx="2419587" cy="14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Program Kerja Direktorat Kelembagaan dan Sumberdaya Pendidikan Tinggi Vokasi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54" name="Google Shape;454;p5"/>
          <p:cNvSpPr/>
          <p:nvPr/>
        </p:nvSpPr>
        <p:spPr>
          <a:xfrm>
            <a:off x="348343" y="2253343"/>
            <a:ext cx="2525486" cy="598714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05F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POKJA KELEMBAGAAN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"/>
          <p:cNvSpPr/>
          <p:nvPr/>
        </p:nvSpPr>
        <p:spPr>
          <a:xfrm>
            <a:off x="3156856" y="2016124"/>
            <a:ext cx="8686801" cy="459662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"/>
          <p:cNvSpPr/>
          <p:nvPr/>
        </p:nvSpPr>
        <p:spPr>
          <a:xfrm>
            <a:off x="3298370" y="2167474"/>
            <a:ext cx="8025142" cy="514068"/>
          </a:xfrm>
          <a:prstGeom prst="rect">
            <a:avLst/>
          </a:prstGeom>
          <a:solidFill>
            <a:srgbClr val="2380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LAYANAN PERIZINAN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"/>
          <p:cNvSpPr/>
          <p:nvPr/>
        </p:nvSpPr>
        <p:spPr>
          <a:xfrm>
            <a:off x="3298371" y="2767267"/>
            <a:ext cx="8025142" cy="3686510"/>
          </a:xfrm>
          <a:prstGeom prst="rect">
            <a:avLst/>
          </a:prstGeom>
          <a:solidFill>
            <a:srgbClr val="A7E0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Pendirian PT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Pembukaan Prodi Baru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Pencabutan ijin prodi / PT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Perubahan Bentuk PT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Alih Kelola PT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Penggabungan/ Penyatuan PT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Penetapan/ Perubahan BP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Perubahan Nama PT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Perubahan/ Penyesuaian nama Prodi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Penambahan Nama baru Prodi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Rekomendasi Akreditasi Prodi/PT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Izin Double/ Joint Degree</a:t>
            </a:r>
            <a:endParaRPr/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62718" y="807374"/>
          <a:ext cx="7177405" cy="19483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8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56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4673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111">
                <a:tc gridSpan="2"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1023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674625" y="816900"/>
            <a:ext cx="7167880" cy="1939289"/>
            <a:chOff x="674625" y="816900"/>
            <a:chExt cx="7167880" cy="193928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625" y="816900"/>
              <a:ext cx="7167499" cy="19388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649" y="1334300"/>
              <a:ext cx="411900" cy="435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0798" y="13723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598" y="2193700"/>
              <a:ext cx="411900" cy="435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3748" y="223180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1800" y="2231800"/>
              <a:ext cx="161925" cy="140335"/>
            </a:xfrm>
            <a:custGeom>
              <a:avLst/>
              <a:gdLst/>
              <a:ahLst/>
              <a:cxnLst/>
              <a:rect l="l" t="t" r="r" b="b"/>
              <a:pathLst>
                <a:path w="161925" h="140335">
                  <a:moveTo>
                    <a:pt x="0" y="0"/>
                  </a:moveTo>
                  <a:lnTo>
                    <a:pt x="161699" y="0"/>
                  </a:lnTo>
                  <a:lnTo>
                    <a:pt x="161699" y="140099"/>
                  </a:lnTo>
                  <a:lnTo>
                    <a:pt x="0" y="140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0699" y="2091700"/>
              <a:ext cx="410209" cy="140335"/>
            </a:xfrm>
            <a:custGeom>
              <a:avLst/>
              <a:gdLst/>
              <a:ahLst/>
              <a:cxnLst/>
              <a:rect l="l" t="t" r="r" b="b"/>
              <a:pathLst>
                <a:path w="410209" h="140335">
                  <a:moveTo>
                    <a:pt x="0" y="0"/>
                  </a:moveTo>
                  <a:lnTo>
                    <a:pt x="410099" y="0"/>
                  </a:lnTo>
                  <a:lnTo>
                    <a:pt x="410099" y="140099"/>
                  </a:lnTo>
                  <a:lnTo>
                    <a:pt x="0" y="140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2349" y="1858100"/>
              <a:ext cx="411900" cy="435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39498" y="18961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13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PENGE</a:t>
            </a:r>
            <a:r>
              <a:rPr sz="1800" b="1" spc="100" dirty="0">
                <a:solidFill>
                  <a:srgbClr val="000C20"/>
                </a:solidFill>
                <a:latin typeface="Trebuchet MS"/>
                <a:cs typeface="Trebuchet MS"/>
              </a:rPr>
              <a:t>S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AHAN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31200" y="1072688"/>
            <a:ext cx="2949575" cy="288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9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Setelah laporan BKD dosen </a:t>
            </a:r>
            <a:r>
              <a:rPr sz="1400" dirty="0">
                <a:latin typeface="Arial MT"/>
                <a:cs typeface="Arial MT"/>
              </a:rPr>
              <a:t>sudah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dinilai, Unit BKD Internal dapat </a:t>
            </a:r>
            <a:r>
              <a:rPr sz="1400" dirty="0">
                <a:latin typeface="Arial MT"/>
                <a:cs typeface="Arial MT"/>
              </a:rPr>
              <a:t> melakukan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pengesahan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BKD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dosen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469900" indent="-37719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Masuk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menu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“Layanan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BKD”</a:t>
            </a:r>
            <a:endParaRPr sz="1400">
              <a:latin typeface="Arial"/>
              <a:cs typeface="Arial"/>
            </a:endParaRPr>
          </a:p>
          <a:p>
            <a:pPr marL="469900" indent="-37719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latin typeface="Arial MT"/>
                <a:cs typeface="Arial MT"/>
              </a:rPr>
              <a:t>Klik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“Peserta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BKD”</a:t>
            </a:r>
            <a:endParaRPr sz="1400">
              <a:latin typeface="Arial"/>
              <a:cs typeface="Arial"/>
            </a:endParaRPr>
          </a:p>
          <a:p>
            <a:pPr marL="469900" marR="258445" indent="-377190">
              <a:lnSpc>
                <a:spcPct val="100000"/>
              </a:lnSpc>
              <a:buAutoNum type="arabicPeriod"/>
              <a:tabLst>
                <a:tab pos="469265" algn="l"/>
                <a:tab pos="469900" algn="l"/>
                <a:tab pos="2059939" algn="l"/>
              </a:tabLst>
            </a:pPr>
            <a:r>
              <a:rPr sz="1400" spc="-5" dirty="0">
                <a:latin typeface="Arial MT"/>
                <a:cs typeface="Arial MT"/>
              </a:rPr>
              <a:t>Kli</a:t>
            </a:r>
            <a:r>
              <a:rPr sz="1400" dirty="0">
                <a:latin typeface="Arial MT"/>
                <a:cs typeface="Arial MT"/>
              </a:rPr>
              <a:t>k</a:t>
            </a:r>
            <a:r>
              <a:rPr sz="1400" spc="-5" dirty="0">
                <a:latin typeface="Arial MT"/>
                <a:cs typeface="Arial MT"/>
              </a:rPr>
              <a:t> tombo</a:t>
            </a:r>
            <a:r>
              <a:rPr sz="1400" dirty="0">
                <a:latin typeface="Arial MT"/>
                <a:cs typeface="Arial MT"/>
              </a:rPr>
              <a:t>l</a:t>
            </a:r>
            <a:r>
              <a:rPr sz="1400" spc="-5" dirty="0">
                <a:latin typeface="Arial MT"/>
                <a:cs typeface="Arial MT"/>
              </a:rPr>
              <a:t> hija</a:t>
            </a:r>
            <a:r>
              <a:rPr sz="1400" dirty="0">
                <a:latin typeface="Arial MT"/>
                <a:cs typeface="Arial MT"/>
              </a:rPr>
              <a:t>u	</a:t>
            </a:r>
            <a:r>
              <a:rPr sz="1400" b="1" dirty="0">
                <a:latin typeface="Arial"/>
                <a:cs typeface="Arial"/>
              </a:rPr>
              <a:t>“Rekap  </a:t>
            </a:r>
            <a:r>
              <a:rPr sz="1400" b="1" spc="-5" dirty="0">
                <a:latin typeface="Arial"/>
                <a:cs typeface="Arial"/>
              </a:rPr>
              <a:t>Laporan”</a:t>
            </a:r>
            <a:endParaRPr sz="1400">
              <a:latin typeface="Arial"/>
              <a:cs typeface="Arial"/>
            </a:endParaRPr>
          </a:p>
          <a:p>
            <a:pPr marL="469900" marR="5080" indent="-366395">
              <a:lnSpc>
                <a:spcPts val="1510"/>
              </a:lnSpc>
              <a:spcBef>
                <a:spcPts val="60"/>
              </a:spcBef>
              <a:buSzPct val="92857"/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latin typeface="Arial MT"/>
                <a:cs typeface="Arial MT"/>
              </a:rPr>
              <a:t>Klik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tombol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“Sahkan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Penilaian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Final”</a:t>
            </a:r>
            <a:r>
              <a:rPr sz="1400" spc="-5" dirty="0">
                <a:latin typeface="Arial MT"/>
                <a:cs typeface="Arial MT"/>
              </a:rPr>
              <a:t>, proses pengesahan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dilakuka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5" dirty="0">
                <a:latin typeface="Arial MT"/>
                <a:cs typeface="Arial MT"/>
              </a:rPr>
              <a:t> pe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5" dirty="0">
                <a:latin typeface="Arial MT"/>
                <a:cs typeface="Arial MT"/>
              </a:rPr>
              <a:t> prod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5" dirty="0">
                <a:latin typeface="Arial MT"/>
                <a:cs typeface="Arial MT"/>
              </a:rPr>
              <a:t> d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5" dirty="0">
                <a:latin typeface="Arial MT"/>
                <a:cs typeface="Arial MT"/>
              </a:rPr>
              <a:t> P</a:t>
            </a:r>
            <a:r>
              <a:rPr sz="1400" dirty="0">
                <a:latin typeface="Arial MT"/>
                <a:cs typeface="Arial MT"/>
              </a:rPr>
              <a:t>T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Anda</a:t>
            </a:r>
            <a:endParaRPr sz="1400">
              <a:latin typeface="Arial MT"/>
              <a:cs typeface="Arial MT"/>
            </a:endParaRPr>
          </a:p>
          <a:p>
            <a:pPr marL="469900" marR="130175" indent="-377190">
              <a:lnSpc>
                <a:spcPts val="151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latin typeface="Arial MT"/>
                <a:cs typeface="Arial MT"/>
              </a:rPr>
              <a:t>Klik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tombol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b="1" spc="-25" dirty="0">
                <a:latin typeface="Arial"/>
                <a:cs typeface="Arial"/>
              </a:rPr>
              <a:t>“Ya,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Sahkan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penilaian!” </a:t>
            </a:r>
            <a:r>
              <a:rPr sz="1400" spc="-5" dirty="0">
                <a:latin typeface="Arial MT"/>
                <a:cs typeface="Arial MT"/>
              </a:rPr>
              <a:t>pada popup </a:t>
            </a:r>
            <a:r>
              <a:rPr sz="1400" dirty="0">
                <a:latin typeface="Arial MT"/>
                <a:cs typeface="Arial MT"/>
              </a:rPr>
              <a:t>yang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muncul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48675" y="2403899"/>
            <a:ext cx="197699" cy="17066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37575" y="2768100"/>
            <a:ext cx="6964045" cy="3542029"/>
            <a:chOff x="737575" y="2768100"/>
            <a:chExt cx="6964045" cy="3542029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575" y="2768100"/>
              <a:ext cx="6831898" cy="31196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6525" y="5990400"/>
              <a:ext cx="1314902" cy="3191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4023" y="5630500"/>
              <a:ext cx="411900" cy="435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11173" y="56685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800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800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600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800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604895" y="571901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34450" y="3297925"/>
            <a:ext cx="6340475" cy="2578100"/>
            <a:chOff x="1234450" y="3297925"/>
            <a:chExt cx="6340475" cy="2578100"/>
          </a:xfrm>
        </p:grpSpPr>
        <p:sp>
          <p:nvSpPr>
            <p:cNvPr id="26" name="object 26"/>
            <p:cNvSpPr/>
            <p:nvPr/>
          </p:nvSpPr>
          <p:spPr>
            <a:xfrm>
              <a:off x="6866400" y="5668600"/>
              <a:ext cx="703580" cy="202565"/>
            </a:xfrm>
            <a:custGeom>
              <a:avLst/>
              <a:gdLst/>
              <a:ahLst/>
              <a:cxnLst/>
              <a:rect l="l" t="t" r="r" b="b"/>
              <a:pathLst>
                <a:path w="703579" h="202564">
                  <a:moveTo>
                    <a:pt x="0" y="0"/>
                  </a:moveTo>
                  <a:lnTo>
                    <a:pt x="703199" y="0"/>
                  </a:lnTo>
                  <a:lnTo>
                    <a:pt x="703199" y="202499"/>
                  </a:lnTo>
                  <a:lnTo>
                    <a:pt x="0" y="202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34450" y="3297925"/>
              <a:ext cx="3703320" cy="2270760"/>
            </a:xfrm>
            <a:custGeom>
              <a:avLst/>
              <a:gdLst/>
              <a:ahLst/>
              <a:cxnLst/>
              <a:rect l="l" t="t" r="r" b="b"/>
              <a:pathLst>
                <a:path w="3703320" h="2270760">
                  <a:moveTo>
                    <a:pt x="3703199" y="2270699"/>
                  </a:moveTo>
                  <a:lnTo>
                    <a:pt x="0" y="2270699"/>
                  </a:lnTo>
                  <a:lnTo>
                    <a:pt x="0" y="0"/>
                  </a:lnTo>
                  <a:lnTo>
                    <a:pt x="3703199" y="0"/>
                  </a:lnTo>
                  <a:lnTo>
                    <a:pt x="3703199" y="2270699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340821" y="4519009"/>
            <a:ext cx="1999614" cy="1776095"/>
            <a:chOff x="8340821" y="4519009"/>
            <a:chExt cx="1999614" cy="177609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0821" y="4519009"/>
              <a:ext cx="1859624" cy="16633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8349" y="5859100"/>
              <a:ext cx="411900" cy="4356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985498" y="58971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079221" y="594761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50</a:t>
            </a:fld>
            <a:endParaRPr spc="10"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13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0C20"/>
                </a:solidFill>
                <a:latin typeface="Trebuchet MS"/>
                <a:cs typeface="Trebuchet MS"/>
              </a:rPr>
              <a:t>PENGE</a:t>
            </a:r>
            <a:r>
              <a:rPr sz="1800" b="1" spc="100" dirty="0">
                <a:solidFill>
                  <a:srgbClr val="000C20"/>
                </a:solidFill>
                <a:latin typeface="Trebuchet MS"/>
                <a:cs typeface="Trebuchet MS"/>
              </a:rPr>
              <a:t>S</a:t>
            </a:r>
            <a:r>
              <a:rPr sz="1800" b="1" spc="125" dirty="0">
                <a:solidFill>
                  <a:srgbClr val="000C20"/>
                </a:solidFill>
                <a:latin typeface="Trebuchet MS"/>
                <a:cs typeface="Trebuchet MS"/>
              </a:rPr>
              <a:t>AHAN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135" dirty="0">
                <a:solidFill>
                  <a:srgbClr val="000C20"/>
                </a:solidFill>
                <a:latin typeface="Trebuchet MS"/>
                <a:cs typeface="Trebuchet MS"/>
              </a:rPr>
              <a:t>BKD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4700" y="2597524"/>
            <a:ext cx="197699" cy="17066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17599" y="3255400"/>
            <a:ext cx="7868920" cy="1210945"/>
            <a:chOff x="617599" y="3255400"/>
            <a:chExt cx="7868920" cy="12109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99" y="3255400"/>
              <a:ext cx="7606348" cy="12107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07449" y="4059275"/>
              <a:ext cx="624840" cy="234315"/>
            </a:xfrm>
            <a:custGeom>
              <a:avLst/>
              <a:gdLst/>
              <a:ahLst/>
              <a:cxnLst/>
              <a:rect l="l" t="t" r="r" b="b"/>
              <a:pathLst>
                <a:path w="624840" h="234314">
                  <a:moveTo>
                    <a:pt x="0" y="0"/>
                  </a:moveTo>
                  <a:lnTo>
                    <a:pt x="624299" y="0"/>
                  </a:lnTo>
                  <a:lnTo>
                    <a:pt x="624299" y="233699"/>
                  </a:lnTo>
                  <a:lnTo>
                    <a:pt x="0" y="233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599" y="3869775"/>
              <a:ext cx="411900" cy="435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31749" y="390787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25470" y="1072688"/>
            <a:ext cx="3281679" cy="309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11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Jika </a:t>
            </a:r>
            <a:r>
              <a:rPr sz="1400" spc="-5" dirty="0">
                <a:latin typeface="Arial MT"/>
                <a:cs typeface="Arial MT"/>
              </a:rPr>
              <a:t>ada </a:t>
            </a:r>
            <a:r>
              <a:rPr sz="1400" dirty="0">
                <a:latin typeface="Arial MT"/>
                <a:cs typeface="Arial MT"/>
              </a:rPr>
              <a:t>kebutuhan </a:t>
            </a:r>
            <a:r>
              <a:rPr sz="1400" spc="-5" dirty="0">
                <a:latin typeface="Arial MT"/>
                <a:cs typeface="Arial MT"/>
              </a:rPr>
              <a:t>untuk </a:t>
            </a:r>
            <a:r>
              <a:rPr sz="1400" dirty="0">
                <a:latin typeface="Arial MT"/>
                <a:cs typeface="Arial MT"/>
              </a:rPr>
              <a:t>merubah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laporan BKD </a:t>
            </a:r>
            <a:r>
              <a:rPr sz="1400" dirty="0">
                <a:latin typeface="Arial MT"/>
                <a:cs typeface="Arial MT"/>
              </a:rPr>
              <a:t>yang sudah </a:t>
            </a:r>
            <a:r>
              <a:rPr sz="1400" spc="-5" dirty="0">
                <a:latin typeface="Arial MT"/>
                <a:cs typeface="Arial MT"/>
              </a:rPr>
              <a:t>disahkan, Unit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BKD Internal dapat </a:t>
            </a:r>
            <a:r>
              <a:rPr sz="1400" dirty="0">
                <a:latin typeface="Arial MT"/>
                <a:cs typeface="Arial MT"/>
              </a:rPr>
              <a:t>menghapus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pengesahan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dengan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cara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berikut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575310" indent="-377190">
              <a:lnSpc>
                <a:spcPct val="100000"/>
              </a:lnSpc>
              <a:buAutoNum type="arabicPeriod"/>
              <a:tabLst>
                <a:tab pos="575310" algn="l"/>
                <a:tab pos="575945" algn="l"/>
              </a:tabLst>
            </a:pPr>
            <a:r>
              <a:rPr sz="1400" dirty="0">
                <a:latin typeface="Arial MT"/>
                <a:cs typeface="Arial MT"/>
              </a:rPr>
              <a:t>Masuk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menu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“Layanan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BKD”</a:t>
            </a:r>
            <a:endParaRPr sz="1400">
              <a:latin typeface="Arial"/>
              <a:cs typeface="Arial"/>
            </a:endParaRPr>
          </a:p>
          <a:p>
            <a:pPr marL="575310" indent="-377190">
              <a:lnSpc>
                <a:spcPct val="100000"/>
              </a:lnSpc>
              <a:buAutoNum type="arabicPeriod"/>
              <a:tabLst>
                <a:tab pos="575310" algn="l"/>
                <a:tab pos="575945" algn="l"/>
              </a:tabLst>
            </a:pPr>
            <a:r>
              <a:rPr sz="1400" spc="-5" dirty="0">
                <a:latin typeface="Arial MT"/>
                <a:cs typeface="Arial MT"/>
              </a:rPr>
              <a:t>Klik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“Peserta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BKD”</a:t>
            </a:r>
            <a:endParaRPr sz="1400">
              <a:latin typeface="Arial"/>
              <a:cs typeface="Arial"/>
            </a:endParaRPr>
          </a:p>
          <a:p>
            <a:pPr marL="575310" marR="485140" indent="-377190">
              <a:lnSpc>
                <a:spcPct val="100000"/>
              </a:lnSpc>
              <a:buAutoNum type="arabicPeriod"/>
              <a:tabLst>
                <a:tab pos="575310" algn="l"/>
                <a:tab pos="575945" algn="l"/>
                <a:tab pos="2165350" algn="l"/>
              </a:tabLst>
            </a:pPr>
            <a:r>
              <a:rPr sz="1400" spc="-5" dirty="0">
                <a:latin typeface="Arial MT"/>
                <a:cs typeface="Arial MT"/>
              </a:rPr>
              <a:t>Kli</a:t>
            </a:r>
            <a:r>
              <a:rPr sz="1400" dirty="0">
                <a:latin typeface="Arial MT"/>
                <a:cs typeface="Arial MT"/>
              </a:rPr>
              <a:t>k</a:t>
            </a:r>
            <a:r>
              <a:rPr sz="1400" spc="-5" dirty="0">
                <a:latin typeface="Arial MT"/>
                <a:cs typeface="Arial MT"/>
              </a:rPr>
              <a:t> tombo</a:t>
            </a:r>
            <a:r>
              <a:rPr sz="1400" dirty="0">
                <a:latin typeface="Arial MT"/>
                <a:cs typeface="Arial MT"/>
              </a:rPr>
              <a:t>l</a:t>
            </a:r>
            <a:r>
              <a:rPr sz="1400" spc="-5" dirty="0">
                <a:latin typeface="Arial MT"/>
                <a:cs typeface="Arial MT"/>
              </a:rPr>
              <a:t> hija</a:t>
            </a:r>
            <a:r>
              <a:rPr sz="1400" dirty="0">
                <a:latin typeface="Arial MT"/>
                <a:cs typeface="Arial MT"/>
              </a:rPr>
              <a:t>u	</a:t>
            </a:r>
            <a:r>
              <a:rPr sz="1400" b="1" dirty="0">
                <a:latin typeface="Arial"/>
                <a:cs typeface="Arial"/>
              </a:rPr>
              <a:t>“Rekap  </a:t>
            </a:r>
            <a:r>
              <a:rPr sz="1400" b="1" spc="-5" dirty="0">
                <a:latin typeface="Arial"/>
                <a:cs typeface="Arial"/>
              </a:rPr>
              <a:t>Laporan”</a:t>
            </a:r>
            <a:endParaRPr sz="1400">
              <a:latin typeface="Arial"/>
              <a:cs typeface="Arial"/>
            </a:endParaRPr>
          </a:p>
          <a:p>
            <a:pPr marL="575310" marR="1077595" indent="-366395">
              <a:lnSpc>
                <a:spcPts val="1510"/>
              </a:lnSpc>
              <a:spcBef>
                <a:spcPts val="60"/>
              </a:spcBef>
              <a:buSzPct val="92857"/>
              <a:buAutoNum type="arabicPeriod"/>
              <a:tabLst>
                <a:tab pos="575310" algn="l"/>
                <a:tab pos="575945" algn="l"/>
              </a:tabLst>
            </a:pPr>
            <a:r>
              <a:rPr sz="1400" spc="-5" dirty="0">
                <a:latin typeface="Arial MT"/>
                <a:cs typeface="Arial MT"/>
              </a:rPr>
              <a:t>Klik tombol </a:t>
            </a:r>
            <a:r>
              <a:rPr sz="1400" b="1" dirty="0">
                <a:latin typeface="Arial"/>
                <a:cs typeface="Arial"/>
              </a:rPr>
              <a:t>“Hapus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Pengesahan”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untuk</a:t>
            </a:r>
            <a:endParaRPr sz="1400">
              <a:latin typeface="Arial MT"/>
              <a:cs typeface="Arial MT"/>
            </a:endParaRPr>
          </a:p>
          <a:p>
            <a:pPr marL="575310" marR="178435">
              <a:lnSpc>
                <a:spcPts val="151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masing-masing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dosen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yang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ada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kebutuhan </a:t>
            </a:r>
            <a:r>
              <a:rPr sz="1400" spc="-5" dirty="0">
                <a:latin typeface="Arial MT"/>
                <a:cs typeface="Arial MT"/>
              </a:rPr>
              <a:t>untuk </a:t>
            </a:r>
            <a:r>
              <a:rPr sz="1400" dirty="0">
                <a:latin typeface="Arial MT"/>
                <a:cs typeface="Arial MT"/>
              </a:rPr>
              <a:t>menghapus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pengesahan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2300" y="4652300"/>
            <a:ext cx="1871649" cy="578011"/>
          </a:xfrm>
          <a:prstGeom prst="rect">
            <a:avLst/>
          </a:prstGeom>
        </p:spPr>
      </p:pic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62718" y="1188375"/>
          <a:ext cx="7177405" cy="19483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8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56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4673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111">
                <a:tc gridSpan="2"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1023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674625" y="1197900"/>
            <a:ext cx="7167880" cy="1939289"/>
            <a:chOff x="674625" y="1197900"/>
            <a:chExt cx="7167880" cy="1939289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625" y="1197900"/>
              <a:ext cx="7167499" cy="19388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649" y="1715300"/>
              <a:ext cx="411900" cy="435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10798" y="17533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598" y="2574700"/>
              <a:ext cx="411900" cy="435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73748" y="261280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41800" y="2612800"/>
              <a:ext cx="161925" cy="140335"/>
            </a:xfrm>
            <a:custGeom>
              <a:avLst/>
              <a:gdLst/>
              <a:ahLst/>
              <a:cxnLst/>
              <a:rect l="l" t="t" r="r" b="b"/>
              <a:pathLst>
                <a:path w="161925" h="140335">
                  <a:moveTo>
                    <a:pt x="0" y="0"/>
                  </a:moveTo>
                  <a:lnTo>
                    <a:pt x="161699" y="0"/>
                  </a:lnTo>
                  <a:lnTo>
                    <a:pt x="161699" y="140099"/>
                  </a:lnTo>
                  <a:lnTo>
                    <a:pt x="0" y="140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0699" y="2472700"/>
              <a:ext cx="410209" cy="140335"/>
            </a:xfrm>
            <a:custGeom>
              <a:avLst/>
              <a:gdLst/>
              <a:ahLst/>
              <a:cxnLst/>
              <a:rect l="l" t="t" r="r" b="b"/>
              <a:pathLst>
                <a:path w="410209" h="140335">
                  <a:moveTo>
                    <a:pt x="0" y="0"/>
                  </a:moveTo>
                  <a:lnTo>
                    <a:pt x="410099" y="0"/>
                  </a:lnTo>
                  <a:lnTo>
                    <a:pt x="410099" y="140099"/>
                  </a:lnTo>
                  <a:lnTo>
                    <a:pt x="0" y="140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2349" y="2239100"/>
              <a:ext cx="411900" cy="435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439498" y="227719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005850" y="3907875"/>
            <a:ext cx="3736975" cy="657860"/>
          </a:xfrm>
          <a:custGeom>
            <a:avLst/>
            <a:gdLst/>
            <a:ahLst/>
            <a:cxnLst/>
            <a:rect l="l" t="t" r="r" b="b"/>
            <a:pathLst>
              <a:path w="3736975" h="657860">
                <a:moveTo>
                  <a:pt x="3736799" y="657299"/>
                </a:moveTo>
                <a:lnTo>
                  <a:pt x="0" y="657299"/>
                </a:lnTo>
                <a:lnTo>
                  <a:pt x="0" y="0"/>
                </a:lnTo>
                <a:lnTo>
                  <a:pt x="3736799" y="0"/>
                </a:lnTo>
                <a:lnTo>
                  <a:pt x="3736799" y="657299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51</a:t>
            </a:fld>
            <a:endParaRPr spc="10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97575" y="1667144"/>
            <a:ext cx="4300220" cy="4311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spc="-5" dirty="0">
                <a:latin typeface="Arial MT"/>
                <a:cs typeface="Arial MT"/>
              </a:rPr>
              <a:t>Setelah </a:t>
            </a:r>
            <a:r>
              <a:rPr sz="1400" dirty="0">
                <a:latin typeface="Arial MT"/>
                <a:cs typeface="Arial MT"/>
              </a:rPr>
              <a:t>menyelesaikan </a:t>
            </a:r>
            <a:r>
              <a:rPr sz="1400" spc="-5" dirty="0">
                <a:latin typeface="Arial MT"/>
                <a:cs typeface="Arial MT"/>
              </a:rPr>
              <a:t>proses pengesahan, Unit BKD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Internal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dapat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melihat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rekapitulasi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BKD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7975" y="2243216"/>
            <a:ext cx="4203700" cy="11988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9255" marR="33020" indent="-377190">
              <a:lnSpc>
                <a:spcPts val="1510"/>
              </a:lnSpc>
              <a:spcBef>
                <a:spcPts val="290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sz="1400" dirty="0">
                <a:latin typeface="Arial MT"/>
                <a:cs typeface="Arial MT"/>
              </a:rPr>
              <a:t>Masuk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menu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“Layanan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BKD”</a:t>
            </a:r>
            <a:r>
              <a:rPr sz="1400" spc="-5" dirty="0">
                <a:latin typeface="Arial MT"/>
                <a:cs typeface="Arial MT"/>
              </a:rPr>
              <a:t>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klik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“Peserta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BKD”</a:t>
            </a:r>
            <a:endParaRPr sz="1400">
              <a:latin typeface="Arial"/>
              <a:cs typeface="Arial"/>
            </a:endParaRPr>
          </a:p>
          <a:p>
            <a:pPr marL="389255" indent="-377190">
              <a:lnSpc>
                <a:spcPts val="1410"/>
              </a:lnSpc>
              <a:buAutoNum type="arabicPeriod"/>
              <a:tabLst>
                <a:tab pos="389255" algn="l"/>
                <a:tab pos="389890" algn="l"/>
              </a:tabLst>
            </a:pPr>
            <a:r>
              <a:rPr sz="1400" spc="-5" dirty="0">
                <a:latin typeface="Arial MT"/>
                <a:cs typeface="Arial MT"/>
              </a:rPr>
              <a:t>Klik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tombol </a:t>
            </a:r>
            <a:r>
              <a:rPr sz="1400" b="1" dirty="0">
                <a:latin typeface="Arial"/>
                <a:cs typeface="Arial"/>
              </a:rPr>
              <a:t>“Rekap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BKD”</a:t>
            </a:r>
            <a:endParaRPr sz="1400">
              <a:latin typeface="Arial"/>
              <a:cs typeface="Arial"/>
            </a:endParaRPr>
          </a:p>
          <a:p>
            <a:pPr marL="389255" marR="5080" indent="-377190">
              <a:lnSpc>
                <a:spcPts val="1510"/>
              </a:lnSpc>
              <a:spcBef>
                <a:spcPts val="110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sz="1400" spc="-5" dirty="0">
                <a:latin typeface="Arial MT"/>
                <a:cs typeface="Arial MT"/>
              </a:rPr>
              <a:t>Unit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BKD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Internal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dapat </a:t>
            </a:r>
            <a:r>
              <a:rPr sz="1400" dirty="0">
                <a:latin typeface="Arial MT"/>
                <a:cs typeface="Arial MT"/>
              </a:rPr>
              <a:t>melihat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data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rekapitulasi LKD </a:t>
            </a:r>
            <a:r>
              <a:rPr sz="1400" spc="-5" dirty="0">
                <a:latin typeface="Arial MT"/>
                <a:cs typeface="Arial MT"/>
              </a:rPr>
              <a:t>untuk </a:t>
            </a:r>
            <a:r>
              <a:rPr sz="1400" dirty="0">
                <a:latin typeface="Arial MT"/>
                <a:cs typeface="Arial MT"/>
              </a:rPr>
              <a:t>seluruh </a:t>
            </a:r>
            <a:r>
              <a:rPr sz="1400" spc="-5" dirty="0">
                <a:latin typeface="Arial MT"/>
                <a:cs typeface="Arial MT"/>
              </a:rPr>
              <a:t>dosen di PTnya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pada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periode terkait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5875" y="1057774"/>
            <a:ext cx="5672455" cy="2580640"/>
            <a:chOff x="745875" y="1057774"/>
            <a:chExt cx="5672455" cy="2580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400" y="1067300"/>
              <a:ext cx="5652819" cy="25612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0637" y="1062537"/>
              <a:ext cx="5662930" cy="2571115"/>
            </a:xfrm>
            <a:custGeom>
              <a:avLst/>
              <a:gdLst/>
              <a:ahLst/>
              <a:cxnLst/>
              <a:rect l="l" t="t" r="r" b="b"/>
              <a:pathLst>
                <a:path w="5662930" h="2571115">
                  <a:moveTo>
                    <a:pt x="0" y="0"/>
                  </a:moveTo>
                  <a:lnTo>
                    <a:pt x="5662344" y="0"/>
                  </a:lnTo>
                  <a:lnTo>
                    <a:pt x="5662344" y="2570824"/>
                  </a:lnTo>
                  <a:lnTo>
                    <a:pt x="0" y="25708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600" y="1404674"/>
              <a:ext cx="5586095" cy="1762125"/>
            </a:xfrm>
            <a:custGeom>
              <a:avLst/>
              <a:gdLst/>
              <a:ahLst/>
              <a:cxnLst/>
              <a:rect l="l" t="t" r="r" b="b"/>
              <a:pathLst>
                <a:path w="5586095" h="1762125">
                  <a:moveTo>
                    <a:pt x="5038149" y="0"/>
                  </a:moveTo>
                  <a:lnTo>
                    <a:pt x="5585949" y="0"/>
                  </a:lnTo>
                  <a:lnTo>
                    <a:pt x="5585949" y="233699"/>
                  </a:lnTo>
                  <a:lnTo>
                    <a:pt x="5038149" y="233699"/>
                  </a:lnTo>
                  <a:lnTo>
                    <a:pt x="5038149" y="0"/>
                  </a:lnTo>
                  <a:close/>
                </a:path>
                <a:path w="5586095" h="1762125">
                  <a:moveTo>
                    <a:pt x="0" y="1101574"/>
                  </a:moveTo>
                  <a:lnTo>
                    <a:pt x="711299" y="1101574"/>
                  </a:lnTo>
                  <a:lnTo>
                    <a:pt x="711299" y="1761574"/>
                  </a:lnTo>
                  <a:lnTo>
                    <a:pt x="0" y="1761574"/>
                  </a:lnTo>
                  <a:lnTo>
                    <a:pt x="0" y="110157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074" y="2266375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50224" y="23044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0449" y="1278975"/>
              <a:ext cx="411900" cy="435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27598" y="13170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55400" y="3839500"/>
            <a:ext cx="5653405" cy="2493010"/>
            <a:chOff x="755400" y="3839500"/>
            <a:chExt cx="5653405" cy="249301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400" y="3839500"/>
              <a:ext cx="5652826" cy="24930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6824" y="4611050"/>
              <a:ext cx="411900" cy="435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13973" y="464915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06600" y="4414749"/>
            <a:ext cx="4652010" cy="134302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300" b="1" spc="-5" dirty="0">
                <a:latin typeface="Arial"/>
                <a:cs typeface="Arial"/>
              </a:rPr>
              <a:t>Catatan:</a:t>
            </a:r>
            <a:endParaRPr sz="1300">
              <a:latin typeface="Arial"/>
              <a:cs typeface="Arial"/>
            </a:endParaRPr>
          </a:p>
          <a:p>
            <a:pPr marL="85725" marR="99695">
              <a:lnSpc>
                <a:spcPct val="100000"/>
              </a:lnSpc>
            </a:pPr>
            <a:r>
              <a:rPr sz="1300" spc="-5" dirty="0">
                <a:latin typeface="Arial MT"/>
                <a:cs typeface="Arial MT"/>
              </a:rPr>
              <a:t>Data </a:t>
            </a:r>
            <a:r>
              <a:rPr sz="1300" dirty="0">
                <a:latin typeface="Arial MT"/>
                <a:cs typeface="Arial MT"/>
              </a:rPr>
              <a:t>rekapitulasi </a:t>
            </a:r>
            <a:r>
              <a:rPr sz="1300" spc="-5" dirty="0">
                <a:latin typeface="Arial MT"/>
                <a:cs typeface="Arial MT"/>
              </a:rPr>
              <a:t>LKD dapat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diunduh jika dibutuhkan </a:t>
            </a:r>
            <a:r>
              <a:rPr sz="1300" dirty="0">
                <a:solidFill>
                  <a:srgbClr val="444746"/>
                </a:solidFill>
                <a:latin typeface="Arial MT"/>
                <a:cs typeface="Arial MT"/>
              </a:rPr>
              <a:t>sebagai </a:t>
            </a:r>
            <a:r>
              <a:rPr sz="1300" spc="-35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pelaporan/kebutuhan</a:t>
            </a:r>
            <a:r>
              <a:rPr sz="1300" spc="-1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internal.</a:t>
            </a:r>
            <a:r>
              <a:rPr sz="1300" spc="-1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Format</a:t>
            </a:r>
            <a:r>
              <a:rPr sz="1300" spc="-1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444746"/>
                </a:solidFill>
                <a:latin typeface="Arial MT"/>
                <a:cs typeface="Arial MT"/>
              </a:rPr>
              <a:t>yang</a:t>
            </a:r>
            <a:r>
              <a:rPr sz="1300" spc="-10" dirty="0">
                <a:solidFill>
                  <a:srgbClr val="444746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tersedia:</a:t>
            </a:r>
            <a:endParaRPr sz="1300">
              <a:latin typeface="Arial MT"/>
              <a:cs typeface="Arial MT"/>
            </a:endParaRPr>
          </a:p>
          <a:p>
            <a:pPr marL="542925" indent="-328295">
              <a:lnSpc>
                <a:spcPct val="100000"/>
              </a:lnSpc>
              <a:buChar char="●"/>
              <a:tabLst>
                <a:tab pos="542290" algn="l"/>
                <a:tab pos="542925" algn="l"/>
              </a:tabLst>
            </a:pP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Excel</a:t>
            </a:r>
            <a:endParaRPr sz="1300">
              <a:latin typeface="Arial MT"/>
              <a:cs typeface="Arial MT"/>
            </a:endParaRPr>
          </a:p>
          <a:p>
            <a:pPr marL="542925" indent="-328295">
              <a:lnSpc>
                <a:spcPct val="100000"/>
              </a:lnSpc>
              <a:buChar char="●"/>
              <a:tabLst>
                <a:tab pos="542290" algn="l"/>
                <a:tab pos="542925" algn="l"/>
              </a:tabLst>
            </a:pP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CSV</a:t>
            </a:r>
            <a:endParaRPr sz="1300">
              <a:latin typeface="Arial MT"/>
              <a:cs typeface="Arial MT"/>
            </a:endParaRPr>
          </a:p>
          <a:p>
            <a:pPr marL="542925" indent="-328295">
              <a:lnSpc>
                <a:spcPct val="100000"/>
              </a:lnSpc>
              <a:buChar char="●"/>
              <a:tabLst>
                <a:tab pos="542290" algn="l"/>
                <a:tab pos="542925" algn="l"/>
              </a:tabLst>
            </a:pPr>
            <a:r>
              <a:rPr sz="1300" spc="-5" dirty="0">
                <a:solidFill>
                  <a:srgbClr val="444746"/>
                </a:solidFill>
                <a:latin typeface="Arial MT"/>
                <a:cs typeface="Arial MT"/>
              </a:rPr>
              <a:t>PDF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068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30" dirty="0">
                <a:solidFill>
                  <a:srgbClr val="000C20"/>
                </a:solidFill>
                <a:latin typeface="Trebuchet MS"/>
                <a:cs typeface="Trebuchet MS"/>
              </a:rPr>
              <a:t>PENCE</a:t>
            </a:r>
            <a:r>
              <a:rPr sz="1800" b="1" spc="-100" dirty="0">
                <a:solidFill>
                  <a:srgbClr val="000C20"/>
                </a:solidFill>
                <a:latin typeface="Trebuchet MS"/>
                <a:cs typeface="Trebuchet MS"/>
              </a:rPr>
              <a:t>T</a:t>
            </a:r>
            <a:r>
              <a:rPr sz="1800" b="1" spc="114" dirty="0">
                <a:solidFill>
                  <a:srgbClr val="000C20"/>
                </a:solidFill>
                <a:latin typeface="Trebuchet MS"/>
                <a:cs typeface="Trebuchet MS"/>
              </a:rPr>
              <a:t>AKAN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LKD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0582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400" y="1367489"/>
            <a:ext cx="5653405" cy="1195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81685" algn="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L="70104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0637" y="3834737"/>
            <a:ext cx="5662930" cy="250253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229870" algn="ctr">
              <a:lnSpc>
                <a:spcPct val="100000"/>
              </a:lnSpc>
              <a:spcBef>
                <a:spcPts val="930"/>
              </a:spcBef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47825" y="4415449"/>
            <a:ext cx="1728470" cy="234315"/>
          </a:xfrm>
          <a:custGeom>
            <a:avLst/>
            <a:gdLst/>
            <a:ahLst/>
            <a:cxnLst/>
            <a:rect l="l" t="t" r="r" b="b"/>
            <a:pathLst>
              <a:path w="1728470" h="234314">
                <a:moveTo>
                  <a:pt x="0" y="0"/>
                </a:moveTo>
                <a:lnTo>
                  <a:pt x="1728299" y="0"/>
                </a:lnTo>
                <a:lnTo>
                  <a:pt x="1728299" y="233699"/>
                </a:lnTo>
                <a:lnTo>
                  <a:pt x="0" y="233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52</a:t>
            </a:fld>
            <a:endParaRPr spc="10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8076" y="4344616"/>
            <a:ext cx="7372984" cy="14884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400050" marR="431800" indent="-387985">
              <a:lnSpc>
                <a:spcPts val="1620"/>
              </a:lnSpc>
              <a:spcBef>
                <a:spcPts val="305"/>
              </a:spcBef>
              <a:buAutoNum type="arabicPeriod" startAt="4"/>
              <a:tabLst>
                <a:tab pos="400050" algn="l"/>
                <a:tab pos="400685" algn="l"/>
              </a:tabLst>
            </a:pPr>
            <a:r>
              <a:rPr sz="1500" spc="-5" dirty="0">
                <a:latin typeface="Arial MT"/>
                <a:cs typeface="Arial MT"/>
              </a:rPr>
              <a:t>Selanjutnya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Unit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BKD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Internal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dapat</a:t>
            </a:r>
            <a:r>
              <a:rPr sz="1500" spc="60" dirty="0">
                <a:latin typeface="Arial MT"/>
                <a:cs typeface="Arial MT"/>
              </a:rPr>
              <a:t> </a:t>
            </a:r>
            <a:r>
              <a:rPr sz="1500" b="1" spc="-5" dirty="0">
                <a:latin typeface="Arial"/>
                <a:cs typeface="Arial"/>
              </a:rPr>
              <a:t>mencetak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Rekapitulasi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LKD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dirty="0">
                <a:latin typeface="Arial MT"/>
                <a:cs typeface="Arial MT"/>
              </a:rPr>
              <a:t>yang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akan </a:t>
            </a:r>
            <a:r>
              <a:rPr sz="1500" spc="-40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ditandatangani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Pengesah </a:t>
            </a:r>
            <a:r>
              <a:rPr sz="1500" dirty="0">
                <a:latin typeface="Arial MT"/>
                <a:cs typeface="Arial MT"/>
              </a:rPr>
              <a:t>(Pimpinan</a:t>
            </a:r>
            <a:r>
              <a:rPr sz="1500" spc="-5" dirty="0">
                <a:latin typeface="Arial MT"/>
                <a:cs typeface="Arial MT"/>
              </a:rPr>
              <a:t> PT)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 startAt="4"/>
            </a:pPr>
            <a:endParaRPr sz="1400">
              <a:latin typeface="Arial MT"/>
              <a:cs typeface="Arial MT"/>
            </a:endParaRPr>
          </a:p>
          <a:p>
            <a:pPr marL="400050" marR="5080" indent="-387985">
              <a:lnSpc>
                <a:spcPts val="1620"/>
              </a:lnSpc>
              <a:spcBef>
                <a:spcPts val="5"/>
              </a:spcBef>
              <a:buAutoNum type="arabicPeriod" startAt="4"/>
              <a:tabLst>
                <a:tab pos="400050" algn="l"/>
                <a:tab pos="400685" algn="l"/>
              </a:tabLst>
            </a:pPr>
            <a:r>
              <a:rPr sz="1500" dirty="0">
                <a:latin typeface="Arial MT"/>
                <a:cs typeface="Arial MT"/>
              </a:rPr>
              <a:t>Jika </a:t>
            </a:r>
            <a:r>
              <a:rPr sz="1500" spc="-5" dirty="0">
                <a:latin typeface="Arial MT"/>
                <a:cs typeface="Arial MT"/>
              </a:rPr>
              <a:t>jumlah dosen dalam </a:t>
            </a:r>
            <a:r>
              <a:rPr sz="1500" dirty="0">
                <a:latin typeface="Arial MT"/>
                <a:cs typeface="Arial MT"/>
              </a:rPr>
              <a:t>rekapitulasi </a:t>
            </a:r>
            <a:r>
              <a:rPr sz="1500" spc="-5" dirty="0">
                <a:latin typeface="Arial MT"/>
                <a:cs typeface="Arial MT"/>
              </a:rPr>
              <a:t>penilaian LKD ada banyak, Unit BKD Internal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perlu </a:t>
            </a:r>
            <a:r>
              <a:rPr sz="1500" b="1" spc="-5" dirty="0">
                <a:latin typeface="Arial"/>
                <a:cs typeface="Arial"/>
              </a:rPr>
              <a:t>mengunduh setiap </a:t>
            </a:r>
            <a:r>
              <a:rPr sz="1500" b="1" dirty="0">
                <a:latin typeface="Arial"/>
                <a:cs typeface="Arial"/>
              </a:rPr>
              <a:t>file</a:t>
            </a:r>
            <a:r>
              <a:rPr sz="1500" b="1" spc="-5" dirty="0">
                <a:latin typeface="Arial"/>
                <a:cs typeface="Arial"/>
              </a:rPr>
              <a:t> satu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per satu</a:t>
            </a:r>
            <a:endParaRPr sz="1500">
              <a:latin typeface="Arial"/>
              <a:cs typeface="Arial"/>
            </a:endParaRPr>
          </a:p>
          <a:p>
            <a:pPr marL="400050" indent="-387985">
              <a:lnSpc>
                <a:spcPct val="100000"/>
              </a:lnSpc>
              <a:spcBef>
                <a:spcPts val="1415"/>
              </a:spcBef>
              <a:buAutoNum type="arabicPeriod" startAt="4"/>
              <a:tabLst>
                <a:tab pos="400050" algn="l"/>
                <a:tab pos="400685" algn="l"/>
              </a:tabLst>
            </a:pPr>
            <a:r>
              <a:rPr sz="1500" spc="-5" dirty="0">
                <a:latin typeface="Arial MT"/>
                <a:cs typeface="Arial MT"/>
              </a:rPr>
              <a:t>Contoh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tampilan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hasil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cetakan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rekapitulasi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4300" y="1271325"/>
            <a:ext cx="5579110" cy="2063114"/>
            <a:chOff x="244300" y="1271325"/>
            <a:chExt cx="5579110" cy="206311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300" y="1271325"/>
              <a:ext cx="5578925" cy="20625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52174" y="1847474"/>
              <a:ext cx="1584960" cy="237490"/>
            </a:xfrm>
            <a:custGeom>
              <a:avLst/>
              <a:gdLst/>
              <a:ahLst/>
              <a:cxnLst/>
              <a:rect l="l" t="t" r="r" b="b"/>
              <a:pathLst>
                <a:path w="1584960" h="237489">
                  <a:moveTo>
                    <a:pt x="0" y="0"/>
                  </a:moveTo>
                  <a:lnTo>
                    <a:pt x="1584599" y="0"/>
                  </a:lnTo>
                  <a:lnTo>
                    <a:pt x="1584599" y="236999"/>
                  </a:lnTo>
                  <a:lnTo>
                    <a:pt x="0" y="23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374" y="1767225"/>
              <a:ext cx="411900" cy="43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10523" y="18053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7723" y="2261350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44873" y="22994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975625" y="1143049"/>
            <a:ext cx="5878830" cy="2738120"/>
            <a:chOff x="5975625" y="1143049"/>
            <a:chExt cx="5878830" cy="273812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5625" y="1143049"/>
              <a:ext cx="5878827" cy="2737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3549" y="1199850"/>
              <a:ext cx="411900" cy="435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130699" y="12379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09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9537" y="1266562"/>
            <a:ext cx="5588635" cy="2072639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R="1141095" algn="ct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R="1583690" algn="r">
              <a:lnSpc>
                <a:spcPct val="100000"/>
              </a:lnSpc>
              <a:spcBef>
                <a:spcPts val="955"/>
              </a:spcBef>
            </a:pPr>
            <a:r>
              <a:rPr sz="1200" b="1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0862" y="1138287"/>
            <a:ext cx="5888355" cy="274764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R="529590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068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30" dirty="0">
                <a:solidFill>
                  <a:srgbClr val="000C20"/>
                </a:solidFill>
                <a:latin typeface="Trebuchet MS"/>
                <a:cs typeface="Trebuchet MS"/>
              </a:rPr>
              <a:t>PENCE</a:t>
            </a:r>
            <a:r>
              <a:rPr sz="1800" b="1" spc="-100" dirty="0">
                <a:solidFill>
                  <a:srgbClr val="000C20"/>
                </a:solidFill>
                <a:latin typeface="Trebuchet MS"/>
                <a:cs typeface="Trebuchet MS"/>
              </a:rPr>
              <a:t>T</a:t>
            </a:r>
            <a:r>
              <a:rPr sz="1800" b="1" spc="114" dirty="0">
                <a:solidFill>
                  <a:srgbClr val="000C20"/>
                </a:solidFill>
                <a:latin typeface="Trebuchet MS"/>
                <a:cs typeface="Trebuchet MS"/>
              </a:rPr>
              <a:t>AKAN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LKD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0582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53</a:t>
            </a:fld>
            <a:endParaRPr spc="10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725" y="3933442"/>
            <a:ext cx="7034530" cy="87121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  <a:tabLst>
                <a:tab pos="836294" algn="l"/>
                <a:tab pos="1609090" algn="l"/>
                <a:tab pos="2310765" algn="l"/>
                <a:tab pos="2819400" algn="l"/>
                <a:tab pos="3740785" algn="l"/>
                <a:tab pos="4163695" algn="l"/>
                <a:tab pos="4672330" algn="l"/>
                <a:tab pos="5159375" algn="l"/>
                <a:tab pos="5698490" algn="l"/>
                <a:tab pos="6480175" algn="l"/>
              </a:tabLst>
            </a:pPr>
            <a:r>
              <a:rPr sz="1500" spc="-5" dirty="0">
                <a:latin typeface="Arial MT"/>
                <a:cs typeface="Arial MT"/>
              </a:rPr>
              <a:t>Harap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diperhatikan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halaman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tanda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tangan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pernyataan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pimpinan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PT</a:t>
            </a:r>
            <a:r>
              <a:rPr sz="1500" spc="254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yang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harus </a:t>
            </a:r>
            <a:r>
              <a:rPr sz="1500" spc="-400" dirty="0">
                <a:latin typeface="Arial MT"/>
                <a:cs typeface="Arial MT"/>
              </a:rPr>
              <a:t> </a:t>
            </a:r>
            <a:r>
              <a:rPr sz="1500" b="1" spc="-5" dirty="0">
                <a:latin typeface="Arial"/>
                <a:cs typeface="Arial"/>
              </a:rPr>
              <a:t>ditanda	</a:t>
            </a:r>
            <a:r>
              <a:rPr sz="1500" b="1" dirty="0">
                <a:latin typeface="Arial"/>
                <a:cs typeface="Arial"/>
              </a:rPr>
              <a:t>tangan	</a:t>
            </a:r>
            <a:r>
              <a:rPr sz="1500" b="1" spc="-5" dirty="0">
                <a:latin typeface="Arial"/>
                <a:cs typeface="Arial"/>
              </a:rPr>
              <a:t>basah	</a:t>
            </a:r>
            <a:r>
              <a:rPr sz="1500" spc="-5" dirty="0">
                <a:latin typeface="Arial MT"/>
                <a:cs typeface="Arial MT"/>
              </a:rPr>
              <a:t>oleh	pimpinan	</a:t>
            </a:r>
            <a:r>
              <a:rPr sz="1500" spc="-60" dirty="0">
                <a:latin typeface="Arial MT"/>
                <a:cs typeface="Arial MT"/>
              </a:rPr>
              <a:t>PT.	</a:t>
            </a:r>
            <a:r>
              <a:rPr sz="1500" spc="-5" dirty="0">
                <a:latin typeface="Arial MT"/>
                <a:cs typeface="Arial MT"/>
              </a:rPr>
              <a:t>Lalu	Unit	BKD	Internal	harus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b="1" spc="-5" dirty="0">
                <a:latin typeface="Arial"/>
                <a:cs typeface="Arial"/>
              </a:rPr>
              <a:t>mengunggah</a:t>
            </a:r>
            <a:r>
              <a:rPr sz="1500" b="1" spc="19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scan</a:t>
            </a:r>
            <a:r>
              <a:rPr sz="1500" b="1" spc="210" dirty="0">
                <a:latin typeface="Arial"/>
                <a:cs typeface="Arial"/>
              </a:rPr>
              <a:t> </a:t>
            </a:r>
            <a:r>
              <a:rPr sz="1500" spc="-5" dirty="0">
                <a:latin typeface="Arial MT"/>
                <a:cs typeface="Arial MT"/>
              </a:rPr>
              <a:t>dari</a:t>
            </a:r>
            <a:r>
              <a:rPr sz="1500" spc="20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file</a:t>
            </a:r>
            <a:r>
              <a:rPr sz="1500" spc="20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rekapitulasi</a:t>
            </a:r>
            <a:r>
              <a:rPr sz="1500" spc="20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yang</a:t>
            </a:r>
            <a:r>
              <a:rPr sz="1500" spc="220" dirty="0">
                <a:latin typeface="Arial MT"/>
                <a:cs typeface="Arial MT"/>
              </a:rPr>
              <a:t> </a:t>
            </a:r>
            <a:r>
              <a:rPr sz="1500" b="1" spc="-5" dirty="0">
                <a:latin typeface="Arial"/>
                <a:cs typeface="Arial"/>
              </a:rPr>
              <a:t>dicetak</a:t>
            </a:r>
            <a:r>
              <a:rPr sz="1500" b="1" spc="220" dirty="0">
                <a:latin typeface="Arial"/>
                <a:cs typeface="Arial"/>
              </a:rPr>
              <a:t> </a:t>
            </a:r>
            <a:r>
              <a:rPr sz="1500" spc="-5" dirty="0">
                <a:latin typeface="Arial MT"/>
                <a:cs typeface="Arial MT"/>
              </a:rPr>
              <a:t>dan</a:t>
            </a:r>
            <a:r>
              <a:rPr sz="1500" spc="204" dirty="0">
                <a:latin typeface="Arial MT"/>
                <a:cs typeface="Arial MT"/>
              </a:rPr>
              <a:t> </a:t>
            </a:r>
            <a:r>
              <a:rPr sz="1500" b="1" spc="-5" dirty="0">
                <a:latin typeface="Arial"/>
                <a:cs typeface="Arial"/>
              </a:rPr>
              <a:t>ditandatangani</a:t>
            </a:r>
            <a:r>
              <a:rPr sz="1500" b="1" spc="19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oleh </a:t>
            </a:r>
            <a:r>
              <a:rPr sz="1500" b="1" spc="-40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pimpinan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8451" y="4962142"/>
            <a:ext cx="624967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0" indent="-387985">
              <a:lnSpc>
                <a:spcPts val="1710"/>
              </a:lnSpc>
              <a:spcBef>
                <a:spcPts val="100"/>
              </a:spcBef>
              <a:buAutoNum type="arabicPeriod" startAt="7"/>
              <a:tabLst>
                <a:tab pos="400050" algn="l"/>
                <a:tab pos="400685" algn="l"/>
              </a:tabLst>
            </a:pPr>
            <a:r>
              <a:rPr sz="1500" dirty="0">
                <a:latin typeface="Arial MT"/>
                <a:cs typeface="Arial MT"/>
              </a:rPr>
              <a:t>Masuk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ke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bagian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b="1" dirty="0">
                <a:latin typeface="Arial"/>
                <a:cs typeface="Arial"/>
              </a:rPr>
              <a:t>”Unggah</a:t>
            </a:r>
            <a:r>
              <a:rPr sz="1500" b="1" spc="-2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Pengesahan</a:t>
            </a:r>
            <a:r>
              <a:rPr sz="1500" b="1" spc="-2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Pimpinan”</a:t>
            </a:r>
            <a:endParaRPr sz="1500">
              <a:latin typeface="Arial"/>
              <a:cs typeface="Arial"/>
            </a:endParaRPr>
          </a:p>
          <a:p>
            <a:pPr marL="400050" indent="-387985">
              <a:lnSpc>
                <a:spcPts val="1620"/>
              </a:lnSpc>
              <a:buAutoNum type="arabicPeriod" startAt="7"/>
              <a:tabLst>
                <a:tab pos="400050" algn="l"/>
                <a:tab pos="400685" algn="l"/>
              </a:tabLst>
            </a:pPr>
            <a:r>
              <a:rPr sz="1500" spc="-5" dirty="0">
                <a:latin typeface="Arial MT"/>
                <a:cs typeface="Arial MT"/>
              </a:rPr>
              <a:t>Pilih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b="1" dirty="0">
                <a:latin typeface="Arial"/>
                <a:cs typeface="Arial"/>
              </a:rPr>
              <a:t>file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hasil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scan</a:t>
            </a:r>
            <a:r>
              <a:rPr sz="1500" b="1" spc="10" dirty="0">
                <a:latin typeface="Arial"/>
                <a:cs typeface="Arial"/>
              </a:rPr>
              <a:t> </a:t>
            </a:r>
            <a:r>
              <a:rPr sz="1500" dirty="0">
                <a:latin typeface="Arial MT"/>
                <a:cs typeface="Arial MT"/>
              </a:rPr>
              <a:t>yang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sudah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ditandatangani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Pimpinan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PT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dan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klik</a:t>
            </a:r>
            <a:endParaRPr sz="1500">
              <a:latin typeface="Arial MT"/>
              <a:cs typeface="Arial MT"/>
            </a:endParaRPr>
          </a:p>
          <a:p>
            <a:pPr marL="400050">
              <a:lnSpc>
                <a:spcPts val="1620"/>
              </a:lnSpc>
            </a:pPr>
            <a:r>
              <a:rPr sz="1500" b="1" spc="-5" dirty="0">
                <a:latin typeface="Arial"/>
                <a:cs typeface="Arial"/>
              </a:rPr>
              <a:t>pernyataan</a:t>
            </a:r>
            <a:r>
              <a:rPr sz="1500" b="1" spc="-5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persetujuan</a:t>
            </a:r>
            <a:endParaRPr sz="1500">
              <a:latin typeface="Arial"/>
              <a:cs typeface="Arial"/>
            </a:endParaRPr>
          </a:p>
          <a:p>
            <a:pPr marL="400050" indent="-387985">
              <a:lnSpc>
                <a:spcPts val="1710"/>
              </a:lnSpc>
              <a:buAutoNum type="arabicPeriod" startAt="9"/>
              <a:tabLst>
                <a:tab pos="400050" algn="l"/>
                <a:tab pos="400685" algn="l"/>
              </a:tabLst>
            </a:pPr>
            <a:r>
              <a:rPr sz="1500" spc="-5" dirty="0">
                <a:latin typeface="Arial MT"/>
                <a:cs typeface="Arial MT"/>
              </a:rPr>
              <a:t>Lalu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klik</a:t>
            </a:r>
            <a:r>
              <a:rPr sz="1500" spc="-30" dirty="0">
                <a:latin typeface="Arial MT"/>
                <a:cs typeface="Arial MT"/>
              </a:rPr>
              <a:t> </a:t>
            </a:r>
            <a:r>
              <a:rPr sz="1500" b="1" dirty="0">
                <a:latin typeface="Arial"/>
                <a:cs typeface="Arial"/>
              </a:rPr>
              <a:t>“Unggah”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0575" y="1024999"/>
            <a:ext cx="5488940" cy="2202815"/>
            <a:chOff x="580575" y="1024999"/>
            <a:chExt cx="5488940" cy="2202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75" y="1024999"/>
              <a:ext cx="5488826" cy="18614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17600" y="1868874"/>
              <a:ext cx="2023745" cy="1354455"/>
            </a:xfrm>
            <a:custGeom>
              <a:avLst/>
              <a:gdLst/>
              <a:ahLst/>
              <a:cxnLst/>
              <a:rect l="l" t="t" r="r" b="b"/>
              <a:pathLst>
                <a:path w="2023745" h="1354455">
                  <a:moveTo>
                    <a:pt x="0" y="0"/>
                  </a:moveTo>
                  <a:lnTo>
                    <a:pt x="2023499" y="0"/>
                  </a:lnTo>
                  <a:lnTo>
                    <a:pt x="2023499" y="1353899"/>
                  </a:lnTo>
                  <a:lnTo>
                    <a:pt x="0" y="1353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412650" y="4141025"/>
            <a:ext cx="3472179" cy="102425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b="1" spc="-5" dirty="0">
                <a:latin typeface="Arial"/>
                <a:cs typeface="Arial"/>
              </a:rPr>
              <a:t>Catatan:</a:t>
            </a:r>
            <a:endParaRPr sz="1400">
              <a:latin typeface="Arial"/>
              <a:cs typeface="Arial"/>
            </a:endParaRPr>
          </a:p>
          <a:p>
            <a:pPr marL="85725" marR="8953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Jika </a:t>
            </a:r>
            <a:r>
              <a:rPr sz="1400" spc="-5" dirty="0">
                <a:latin typeface="Arial MT"/>
                <a:cs typeface="Arial MT"/>
              </a:rPr>
              <a:t>ada lebih dari </a:t>
            </a:r>
            <a:r>
              <a:rPr sz="1400" dirty="0">
                <a:latin typeface="Arial MT"/>
                <a:cs typeface="Arial MT"/>
              </a:rPr>
              <a:t>1 </a:t>
            </a:r>
            <a:r>
              <a:rPr sz="1400" spc="-5" dirty="0">
                <a:latin typeface="Arial MT"/>
                <a:cs typeface="Arial MT"/>
              </a:rPr>
              <a:t>lembar </a:t>
            </a:r>
            <a:r>
              <a:rPr sz="1400" dirty="0">
                <a:latin typeface="Arial MT"/>
                <a:cs typeface="Arial MT"/>
              </a:rPr>
              <a:t>yang </a:t>
            </a:r>
            <a:r>
              <a:rPr sz="1400" spc="-5" dirty="0">
                <a:latin typeface="Arial MT"/>
                <a:cs typeface="Arial MT"/>
              </a:rPr>
              <a:t>dapat di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cetak, </a:t>
            </a:r>
            <a:r>
              <a:rPr sz="1400" spc="-5" dirty="0">
                <a:latin typeface="Arial MT"/>
                <a:cs typeface="Arial MT"/>
              </a:rPr>
              <a:t>halaman tanda tangan ada di file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terakhir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halaman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terakhir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72174" y="1064801"/>
            <a:ext cx="5633720" cy="2395855"/>
            <a:chOff x="6172174" y="1064801"/>
            <a:chExt cx="5633720" cy="23958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700" y="1074327"/>
              <a:ext cx="5614652" cy="23763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76937" y="1069564"/>
              <a:ext cx="5624195" cy="2386330"/>
            </a:xfrm>
            <a:custGeom>
              <a:avLst/>
              <a:gdLst/>
              <a:ahLst/>
              <a:cxnLst/>
              <a:rect l="l" t="t" r="r" b="b"/>
              <a:pathLst>
                <a:path w="5624195" h="2386329">
                  <a:moveTo>
                    <a:pt x="0" y="0"/>
                  </a:moveTo>
                  <a:lnTo>
                    <a:pt x="5624177" y="0"/>
                  </a:lnTo>
                  <a:lnTo>
                    <a:pt x="5624177" y="2385875"/>
                  </a:lnTo>
                  <a:lnTo>
                    <a:pt x="0" y="23858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3224" y="1883525"/>
              <a:ext cx="411900" cy="435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400373" y="192162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494095" y="1972038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40649" y="1613687"/>
            <a:ext cx="3003550" cy="1567815"/>
            <a:chOff x="8740649" y="1613687"/>
            <a:chExt cx="3003550" cy="1567815"/>
          </a:xfrm>
        </p:grpSpPr>
        <p:sp>
          <p:nvSpPr>
            <p:cNvPr id="16" name="object 16"/>
            <p:cNvSpPr/>
            <p:nvPr/>
          </p:nvSpPr>
          <p:spPr>
            <a:xfrm>
              <a:off x="10105774" y="1618449"/>
              <a:ext cx="1633220" cy="250825"/>
            </a:xfrm>
            <a:custGeom>
              <a:avLst/>
              <a:gdLst/>
              <a:ahLst/>
              <a:cxnLst/>
              <a:rect l="l" t="t" r="r" b="b"/>
              <a:pathLst>
                <a:path w="1633220" h="250825">
                  <a:moveTo>
                    <a:pt x="0" y="0"/>
                  </a:moveTo>
                  <a:lnTo>
                    <a:pt x="1633199" y="0"/>
                  </a:lnTo>
                  <a:lnTo>
                    <a:pt x="1633199" y="250499"/>
                  </a:lnTo>
                  <a:lnTo>
                    <a:pt x="0" y="250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0649" y="2745725"/>
              <a:ext cx="411900" cy="435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797799" y="27838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891520" y="283423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799474" y="3168850"/>
            <a:ext cx="412115" cy="435609"/>
            <a:chOff x="9799474" y="3168850"/>
            <a:chExt cx="412115" cy="435609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9474" y="3168850"/>
              <a:ext cx="411900" cy="435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56624" y="320695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950344" y="325736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47650" y="411181"/>
            <a:ext cx="2068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30" dirty="0">
                <a:solidFill>
                  <a:srgbClr val="000C20"/>
                </a:solidFill>
                <a:latin typeface="Trebuchet MS"/>
                <a:cs typeface="Trebuchet MS"/>
              </a:rPr>
              <a:t>PENCE</a:t>
            </a:r>
            <a:r>
              <a:rPr sz="1800" b="1" spc="-100" dirty="0">
                <a:solidFill>
                  <a:srgbClr val="000C20"/>
                </a:solidFill>
                <a:latin typeface="Trebuchet MS"/>
                <a:cs typeface="Trebuchet MS"/>
              </a:rPr>
              <a:t>T</a:t>
            </a:r>
            <a:r>
              <a:rPr sz="1800" b="1" spc="114" dirty="0">
                <a:solidFill>
                  <a:srgbClr val="000C20"/>
                </a:solidFill>
                <a:latin typeface="Trebuchet MS"/>
                <a:cs typeface="Trebuchet MS"/>
              </a:rPr>
              <a:t>AKAN</a:t>
            </a:r>
            <a:r>
              <a:rPr sz="1800" b="1" spc="-160" dirty="0">
                <a:solidFill>
                  <a:srgbClr val="000C20"/>
                </a:solidFill>
                <a:latin typeface="Trebuchet MS"/>
                <a:cs typeface="Trebuchet MS"/>
              </a:rPr>
              <a:t> </a:t>
            </a:r>
            <a:r>
              <a:rPr sz="1800" b="1" spc="95" dirty="0">
                <a:solidFill>
                  <a:srgbClr val="000C20"/>
                </a:solidFill>
                <a:latin typeface="Trebuchet MS"/>
                <a:cs typeface="Trebuchet MS"/>
              </a:rPr>
              <a:t>LKD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0582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54</a:t>
            </a:fld>
            <a:endParaRPr spc="10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357638"/>
            <a:ext cx="11670030" cy="625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765">
              <a:lnSpc>
                <a:spcPts val="1170"/>
              </a:lnSpc>
            </a:pPr>
            <a:r>
              <a:rPr sz="1000" spc="25" dirty="0">
                <a:solidFill>
                  <a:srgbClr val="F6F9F1"/>
                </a:solidFill>
                <a:latin typeface="Tahoma"/>
                <a:cs typeface="Tahoma"/>
              </a:rPr>
              <a:t>Kementerian</a:t>
            </a:r>
            <a:r>
              <a:rPr sz="1000" spc="-35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F6F9F1"/>
                </a:solidFill>
                <a:latin typeface="Tahoma"/>
                <a:cs typeface="Tahoma"/>
              </a:rPr>
              <a:t>Pendidikan,</a:t>
            </a:r>
            <a:r>
              <a:rPr sz="1000" spc="-30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F6F9F1"/>
                </a:solidFill>
                <a:latin typeface="Tahoma"/>
                <a:cs typeface="Tahoma"/>
              </a:rPr>
              <a:t>Kebudayan,</a:t>
            </a:r>
            <a:r>
              <a:rPr sz="1000" spc="-30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20" dirty="0">
                <a:solidFill>
                  <a:srgbClr val="F6F9F1"/>
                </a:solidFill>
                <a:latin typeface="Tahoma"/>
                <a:cs typeface="Tahoma"/>
              </a:rPr>
              <a:t>Riset,</a:t>
            </a:r>
            <a:r>
              <a:rPr sz="1000" spc="-30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40" dirty="0">
                <a:solidFill>
                  <a:srgbClr val="F6F9F1"/>
                </a:solidFill>
                <a:latin typeface="Tahoma"/>
                <a:cs typeface="Tahoma"/>
              </a:rPr>
              <a:t>dan</a:t>
            </a:r>
            <a:r>
              <a:rPr sz="1000" spc="-30" dirty="0">
                <a:solidFill>
                  <a:srgbClr val="F6F9F1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F6F9F1"/>
                </a:solidFill>
                <a:latin typeface="Tahoma"/>
                <a:cs typeface="Tahoma"/>
              </a:rPr>
              <a:t>Teknologi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30"/>
              </a:spcBef>
              <a:tabLst>
                <a:tab pos="11296015" algn="l"/>
              </a:tabLst>
            </a:pPr>
            <a:r>
              <a:rPr sz="1200" b="1" spc="-44" baseline="3472" dirty="0">
                <a:solidFill>
                  <a:srgbClr val="FFFFFF"/>
                </a:solidFill>
                <a:latin typeface="Tahoma"/>
                <a:cs typeface="Tahoma"/>
              </a:rPr>
              <a:t>Dokume</a:t>
            </a:r>
            <a:r>
              <a:rPr sz="1200" b="1" spc="-37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44" baseline="3472" dirty="0">
                <a:solidFill>
                  <a:srgbClr val="FFFFFF"/>
                </a:solidFill>
                <a:latin typeface="Tahoma"/>
                <a:cs typeface="Tahoma"/>
              </a:rPr>
              <a:t>Rahasi</a:t>
            </a:r>
            <a:r>
              <a:rPr sz="1200" b="1" spc="-37" baseline="3472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254" baseline="3472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7" baseline="3472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sz="1200" b="1" baseline="3472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37" baseline="3472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200" b="1" spc="-60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82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b="1" spc="-37" baseline="3472" dirty="0">
                <a:solidFill>
                  <a:srgbClr val="FFFFFF"/>
                </a:solidFill>
                <a:latin typeface="Tahoma"/>
                <a:cs typeface="Tahoma"/>
              </a:rPr>
              <a:t>emendikbudrist</a:t>
            </a:r>
            <a:r>
              <a:rPr sz="1200" b="1" spc="-30" baseline="3472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15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spc="-37" baseline="3472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baseline="3472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ormas</a:t>
            </a:r>
            <a:r>
              <a:rPr sz="1200" spc="15" baseline="3472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7" baseline="3472" dirty="0">
                <a:solidFill>
                  <a:srgbClr val="FFFFFF"/>
                </a:solidFill>
                <a:latin typeface="Tahoma"/>
                <a:cs typeface="Tahoma"/>
              </a:rPr>
              <a:t>ini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bersi</a:t>
            </a:r>
            <a:r>
              <a:rPr sz="1200" spc="15" baseline="3472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pribad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1200" spc="52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rahasia.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ont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ap</a:t>
            </a:r>
            <a:r>
              <a:rPr sz="1200" spc="52" baseline="3472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pu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ha</a:t>
            </a:r>
            <a:r>
              <a:rPr sz="1200" spc="7" baseline="3472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44" baseline="3472" dirty="0">
                <a:solidFill>
                  <a:srgbClr val="FFFFFF"/>
                </a:solidFill>
                <a:latin typeface="Tahoma"/>
                <a:cs typeface="Tahoma"/>
              </a:rPr>
              <a:t>ya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5" baseline="3472" dirty="0">
                <a:solidFill>
                  <a:srgbClr val="FFFFFF"/>
                </a:solidFill>
                <a:latin typeface="Tahoma"/>
                <a:cs typeface="Tahoma"/>
              </a:rPr>
              <a:t>mili</a:t>
            </a:r>
            <a:r>
              <a:rPr sz="1200" spc="30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spc="-44" baseline="34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200" spc="37" baseline="3472" dirty="0">
                <a:solidFill>
                  <a:srgbClr val="FFFFFF"/>
                </a:solidFill>
                <a:latin typeface="Tahoma"/>
                <a:cs typeface="Tahoma"/>
              </a:rPr>
              <a:t>emendikbudrist</a:t>
            </a:r>
            <a:r>
              <a:rPr sz="1200" spc="22" baseline="3472" dirty="0">
                <a:solidFill>
                  <a:srgbClr val="FFFFFF"/>
                </a:solidFill>
                <a:latin typeface="Tahoma"/>
                <a:cs typeface="Tahoma"/>
              </a:rPr>
              <a:t>ek</a:t>
            </a:r>
            <a:r>
              <a:rPr sz="1200" spc="15" baseline="3472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baseline="3472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Slid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61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28600"/>
              <a:ext cx="351973" cy="3476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67069" y="241731"/>
              <a:ext cx="6225540" cy="6616700"/>
            </a:xfrm>
            <a:custGeom>
              <a:avLst/>
              <a:gdLst/>
              <a:ahLst/>
              <a:cxnLst/>
              <a:rect l="l" t="t" r="r" b="b"/>
              <a:pathLst>
                <a:path w="6225540" h="6616700">
                  <a:moveTo>
                    <a:pt x="6224930" y="998943"/>
                  </a:moveTo>
                  <a:lnTo>
                    <a:pt x="3702596" y="998943"/>
                  </a:lnTo>
                  <a:lnTo>
                    <a:pt x="3702596" y="0"/>
                  </a:lnTo>
                  <a:lnTo>
                    <a:pt x="0" y="0"/>
                  </a:lnTo>
                  <a:lnTo>
                    <a:pt x="0" y="6054306"/>
                  </a:lnTo>
                  <a:lnTo>
                    <a:pt x="2674721" y="6054306"/>
                  </a:lnTo>
                  <a:lnTo>
                    <a:pt x="2674721" y="6616154"/>
                  </a:lnTo>
                  <a:lnTo>
                    <a:pt x="6224930" y="6616154"/>
                  </a:lnTo>
                  <a:lnTo>
                    <a:pt x="6224930" y="998943"/>
                  </a:lnTo>
                  <a:close/>
                </a:path>
              </a:pathLst>
            </a:custGeom>
            <a:solidFill>
              <a:srgbClr val="DEE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85829" y="2811863"/>
            <a:ext cx="20320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0" dirty="0">
                <a:latin typeface="Tahoma"/>
                <a:cs typeface="Tahoma"/>
              </a:rPr>
              <a:t>DOSEN</a:t>
            </a:r>
            <a:endParaRPr sz="4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7650" y="412196"/>
            <a:ext cx="2062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95" dirty="0">
                <a:latin typeface="Trebuchet MS"/>
                <a:cs typeface="Trebuchet MS"/>
              </a:rPr>
              <a:t>PO</a:t>
            </a:r>
            <a:r>
              <a:rPr sz="1600" b="1" spc="75" dirty="0">
                <a:latin typeface="Trebuchet MS"/>
                <a:cs typeface="Trebuchet MS"/>
              </a:rPr>
              <a:t>R</a:t>
            </a:r>
            <a:r>
              <a:rPr sz="1600" b="1" spc="5" dirty="0">
                <a:latin typeface="Trebuchet MS"/>
                <a:cs typeface="Trebuchet MS"/>
              </a:rPr>
              <a:t>T</a:t>
            </a:r>
            <a:r>
              <a:rPr sz="1600" b="1" spc="35" dirty="0">
                <a:latin typeface="Trebuchet MS"/>
                <a:cs typeface="Trebuchet MS"/>
              </a:rPr>
              <a:t>O</a:t>
            </a:r>
            <a:r>
              <a:rPr sz="1600" b="1" spc="20" dirty="0">
                <a:latin typeface="Trebuchet MS"/>
                <a:cs typeface="Trebuchet MS"/>
              </a:rPr>
              <a:t>F</a:t>
            </a:r>
            <a:r>
              <a:rPr sz="1600" b="1" spc="40" dirty="0">
                <a:latin typeface="Trebuchet MS"/>
                <a:cs typeface="Trebuchet MS"/>
              </a:rPr>
              <a:t>OLIO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10" dirty="0"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8287" y="1033900"/>
            <a:ext cx="1515110" cy="5023485"/>
            <a:chOff x="908287" y="1033900"/>
            <a:chExt cx="1515110" cy="50234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600" y="1033900"/>
              <a:ext cx="1486474" cy="5023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22574" y="3391049"/>
              <a:ext cx="1486535" cy="1246505"/>
            </a:xfrm>
            <a:custGeom>
              <a:avLst/>
              <a:gdLst/>
              <a:ahLst/>
              <a:cxnLst/>
              <a:rect l="l" t="t" r="r" b="b"/>
              <a:pathLst>
                <a:path w="1486535" h="1246504">
                  <a:moveTo>
                    <a:pt x="0" y="0"/>
                  </a:moveTo>
                  <a:lnTo>
                    <a:pt x="1486499" y="0"/>
                  </a:lnTo>
                  <a:lnTo>
                    <a:pt x="1486499" y="1245899"/>
                  </a:lnTo>
                  <a:lnTo>
                    <a:pt x="0" y="1245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1385" y="1900229"/>
              <a:ext cx="488315" cy="86360"/>
            </a:xfrm>
            <a:custGeom>
              <a:avLst/>
              <a:gdLst/>
              <a:ahLst/>
              <a:cxnLst/>
              <a:rect l="l" t="t" r="r" b="b"/>
              <a:pathLst>
                <a:path w="488314" h="86360">
                  <a:moveTo>
                    <a:pt x="487800" y="86099"/>
                  </a:moveTo>
                  <a:lnTo>
                    <a:pt x="0" y="86099"/>
                  </a:lnTo>
                  <a:lnTo>
                    <a:pt x="0" y="0"/>
                  </a:lnTo>
                  <a:lnTo>
                    <a:pt x="487800" y="0"/>
                  </a:lnTo>
                  <a:lnTo>
                    <a:pt x="487800" y="8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1385" y="1900229"/>
              <a:ext cx="488315" cy="86360"/>
            </a:xfrm>
            <a:custGeom>
              <a:avLst/>
              <a:gdLst/>
              <a:ahLst/>
              <a:cxnLst/>
              <a:rect l="l" t="t" r="r" b="b"/>
              <a:pathLst>
                <a:path w="488314" h="86360">
                  <a:moveTo>
                    <a:pt x="0" y="0"/>
                  </a:moveTo>
                  <a:lnTo>
                    <a:pt x="487800" y="0"/>
                  </a:lnTo>
                  <a:lnTo>
                    <a:pt x="487800" y="86099"/>
                  </a:lnTo>
                  <a:lnTo>
                    <a:pt x="0" y="8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1625" y="1033900"/>
            <a:ext cx="1979124" cy="34076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3300" y="1033899"/>
            <a:ext cx="2255799" cy="15251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1650" y="1033900"/>
            <a:ext cx="1979124" cy="168712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92549" y="3024256"/>
            <a:ext cx="650113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304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Arial MT"/>
                <a:cs typeface="Arial MT"/>
              </a:rPr>
              <a:t>Terdapat </a:t>
            </a:r>
            <a:r>
              <a:rPr sz="1800" dirty="0">
                <a:latin typeface="Arial MT"/>
                <a:cs typeface="Arial MT"/>
              </a:rPr>
              <a:t>4 kategori yang </a:t>
            </a:r>
            <a:r>
              <a:rPr sz="1800" spc="-5" dirty="0">
                <a:latin typeface="Arial MT"/>
                <a:cs typeface="Arial MT"/>
              </a:rPr>
              <a:t>dapat dilengkapi oleh dosen </a:t>
            </a:r>
            <a:r>
              <a:rPr sz="1800" dirty="0">
                <a:latin typeface="Arial MT"/>
                <a:cs typeface="Arial MT"/>
              </a:rPr>
              <a:t>sebagai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Portofolio</a:t>
            </a:r>
            <a:endParaRPr sz="1800">
              <a:latin typeface="Arial MT"/>
              <a:cs typeface="Arial MT"/>
            </a:endParaRPr>
          </a:p>
          <a:p>
            <a:pPr marL="469900" indent="-419734">
              <a:lnSpc>
                <a:spcPct val="100000"/>
              </a:lnSpc>
              <a:buAutoNum type="alphaL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Arial MT"/>
                <a:cs typeface="Arial MT"/>
              </a:rPr>
              <a:t>Pelaksanaan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Pendidikan</a:t>
            </a:r>
            <a:endParaRPr sz="1800">
              <a:latin typeface="Arial MT"/>
              <a:cs typeface="Arial MT"/>
            </a:endParaRPr>
          </a:p>
          <a:p>
            <a:pPr marL="927100" marR="600075" lvl="1" indent="-419734" algn="just">
              <a:lnSpc>
                <a:spcPct val="100000"/>
              </a:lnSpc>
              <a:buAutoNum type="alphaLcPeriod"/>
              <a:tabLst>
                <a:tab pos="927100" algn="l"/>
              </a:tabLst>
            </a:pPr>
            <a:r>
              <a:rPr sz="1800" spc="-5" dirty="0">
                <a:latin typeface="Arial MT"/>
                <a:cs typeface="Arial MT"/>
              </a:rPr>
              <a:t>Untuk </a:t>
            </a:r>
            <a:r>
              <a:rPr sz="1800" b="1" spc="-5" dirty="0">
                <a:latin typeface="Arial"/>
                <a:cs typeface="Arial"/>
              </a:rPr>
              <a:t>Pengajaran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b="1" spc="-5" dirty="0">
                <a:latin typeface="Arial"/>
                <a:cs typeface="Arial"/>
              </a:rPr>
              <a:t>Bimbingan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b="1" spc="-5" dirty="0">
                <a:latin typeface="Arial"/>
                <a:cs typeface="Arial"/>
              </a:rPr>
              <a:t>Pengujian</a:t>
            </a:r>
            <a:r>
              <a:rPr sz="1800" spc="-5" dirty="0">
                <a:latin typeface="Arial MT"/>
                <a:cs typeface="Arial MT"/>
              </a:rPr>
              <a:t>, dan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Pembinaan </a:t>
            </a:r>
            <a:r>
              <a:rPr sz="1800" b="1" dirty="0">
                <a:latin typeface="Arial"/>
                <a:cs typeface="Arial"/>
              </a:rPr>
              <a:t>Mahasiswa </a:t>
            </a:r>
            <a:r>
              <a:rPr sz="1800" spc="-5" dirty="0">
                <a:latin typeface="Arial MT"/>
                <a:cs typeface="Arial MT"/>
              </a:rPr>
              <a:t>datanya bersumber dari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PDDIKTI</a:t>
            </a:r>
            <a:endParaRPr sz="1800">
              <a:latin typeface="Arial"/>
              <a:cs typeface="Arial"/>
            </a:endParaRPr>
          </a:p>
          <a:p>
            <a:pPr marL="927100" lvl="1" indent="-419734">
              <a:lnSpc>
                <a:spcPct val="100000"/>
              </a:lnSpc>
              <a:buAutoNum type="alphaLcPeriod"/>
              <a:tabLst>
                <a:tab pos="926465" algn="l"/>
                <a:tab pos="927100" algn="l"/>
              </a:tabLst>
            </a:pP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lainya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dapat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dilengkapi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secara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manual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SISTER</a:t>
            </a:r>
            <a:endParaRPr sz="1800">
              <a:latin typeface="Arial MT"/>
              <a:cs typeface="Arial MT"/>
            </a:endParaRPr>
          </a:p>
          <a:p>
            <a:pPr marL="469900" indent="-419734">
              <a:lnSpc>
                <a:spcPct val="100000"/>
              </a:lnSpc>
              <a:buAutoNum type="alphaL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Arial MT"/>
                <a:cs typeface="Arial MT"/>
              </a:rPr>
              <a:t>Pelaksanaan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Penelitian</a:t>
            </a:r>
            <a:endParaRPr sz="1800">
              <a:latin typeface="Arial MT"/>
              <a:cs typeface="Arial MT"/>
            </a:endParaRPr>
          </a:p>
          <a:p>
            <a:pPr marL="469900" indent="-407034">
              <a:lnSpc>
                <a:spcPct val="100000"/>
              </a:lnSpc>
              <a:buAutoNum type="alphaL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Arial MT"/>
                <a:cs typeface="Arial MT"/>
              </a:rPr>
              <a:t>Pelaksanaan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Pelaksanaan</a:t>
            </a:r>
            <a:endParaRPr sz="1800">
              <a:latin typeface="Arial MT"/>
              <a:cs typeface="Arial MT"/>
            </a:endParaRPr>
          </a:p>
          <a:p>
            <a:pPr marL="469900" indent="-419734">
              <a:lnSpc>
                <a:spcPct val="100000"/>
              </a:lnSpc>
              <a:buAutoNum type="alphaL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Arial MT"/>
                <a:cs typeface="Arial MT"/>
              </a:rPr>
              <a:t>Penunjang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13325" y="1033901"/>
            <a:ext cx="2394855" cy="16871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56</a:t>
            </a:fld>
            <a:endParaRPr spc="1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2062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PO</a:t>
            </a:r>
            <a:r>
              <a:rPr sz="1600" b="1" spc="7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35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1600" b="1" spc="20" dirty="0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sz="1600" b="1" spc="40" dirty="0">
                <a:solidFill>
                  <a:srgbClr val="000000"/>
                </a:solidFill>
                <a:latin typeface="Trebuchet MS"/>
                <a:cs typeface="Trebuchet MS"/>
              </a:rPr>
              <a:t>OLIO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83587" y="866325"/>
            <a:ext cx="9444355" cy="2969260"/>
            <a:chOff x="1083587" y="866325"/>
            <a:chExt cx="9444355" cy="29692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112" y="875850"/>
              <a:ext cx="9424773" cy="29498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88350" y="871087"/>
              <a:ext cx="9434830" cy="2959735"/>
            </a:xfrm>
            <a:custGeom>
              <a:avLst/>
              <a:gdLst/>
              <a:ahLst/>
              <a:cxnLst/>
              <a:rect l="l" t="t" r="r" b="b"/>
              <a:pathLst>
                <a:path w="9434830" h="2959735">
                  <a:moveTo>
                    <a:pt x="0" y="0"/>
                  </a:moveTo>
                  <a:lnTo>
                    <a:pt x="9434298" y="0"/>
                  </a:lnTo>
                  <a:lnTo>
                    <a:pt x="9434298" y="2959424"/>
                  </a:lnTo>
                  <a:lnTo>
                    <a:pt x="0" y="29594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6124" y="1926575"/>
              <a:ext cx="411900" cy="435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63274" y="196467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8150" y="4112863"/>
            <a:ext cx="1000125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Untuk </a:t>
            </a:r>
            <a:r>
              <a:rPr sz="1400" dirty="0">
                <a:latin typeface="Arial MT"/>
                <a:cs typeface="Arial MT"/>
              </a:rPr>
              <a:t>kategori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“Pengajaran”</a:t>
            </a:r>
            <a:r>
              <a:rPr sz="1400" spc="-5" dirty="0">
                <a:latin typeface="Arial MT"/>
                <a:cs typeface="Arial MT"/>
              </a:rPr>
              <a:t>, ada </a:t>
            </a:r>
            <a:r>
              <a:rPr sz="1400" dirty="0">
                <a:latin typeface="Arial MT"/>
                <a:cs typeface="Arial MT"/>
              </a:rPr>
              <a:t>yang</a:t>
            </a:r>
            <a:r>
              <a:rPr sz="1400" spc="-5" dirty="0">
                <a:latin typeface="Arial MT"/>
                <a:cs typeface="Arial MT"/>
              </a:rPr>
              <a:t> datanya bersumber dari PDDIKTI,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ada pula </a:t>
            </a:r>
            <a:r>
              <a:rPr sz="1400" dirty="0">
                <a:latin typeface="Arial MT"/>
                <a:cs typeface="Arial MT"/>
              </a:rPr>
              <a:t>yang</a:t>
            </a:r>
            <a:r>
              <a:rPr sz="1400" spc="-5" dirty="0">
                <a:latin typeface="Arial MT"/>
                <a:cs typeface="Arial MT"/>
              </a:rPr>
              <a:t> dapat dimasukkan </a:t>
            </a:r>
            <a:r>
              <a:rPr sz="1400" dirty="0">
                <a:latin typeface="Arial MT"/>
                <a:cs typeface="Arial MT"/>
              </a:rPr>
              <a:t>secara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manual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PDDIKTI:</a:t>
            </a:r>
            <a:endParaRPr sz="1400">
              <a:latin typeface="Arial"/>
              <a:cs typeface="Arial"/>
            </a:endParaRPr>
          </a:p>
          <a:p>
            <a:pPr marL="209550" indent="-197485">
              <a:lnSpc>
                <a:spcPct val="100000"/>
              </a:lnSpc>
              <a:buAutoNum type="arabicPeriod"/>
              <a:tabLst>
                <a:tab pos="210185" algn="l"/>
              </a:tabLst>
            </a:pPr>
            <a:r>
              <a:rPr sz="1400" spc="-5" dirty="0">
                <a:latin typeface="Arial MT"/>
                <a:cs typeface="Arial MT"/>
              </a:rPr>
              <a:t>Klik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Import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Pengajaran,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akan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terlampir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seluruh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daftar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pengajaran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AutoNum type="arabicPeriod"/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Manual:</a:t>
            </a:r>
            <a:endParaRPr sz="1400">
              <a:latin typeface="Arial"/>
              <a:cs typeface="Arial"/>
            </a:endParaRPr>
          </a:p>
          <a:p>
            <a:pPr marL="209550" indent="-197485">
              <a:lnSpc>
                <a:spcPct val="100000"/>
              </a:lnSpc>
              <a:buAutoNum type="arabicPeriod" startAt="2"/>
              <a:tabLst>
                <a:tab pos="210185" algn="l"/>
              </a:tabLst>
            </a:pPr>
            <a:r>
              <a:rPr sz="1400" spc="-5" dirty="0">
                <a:latin typeface="Arial MT"/>
                <a:cs typeface="Arial MT"/>
              </a:rPr>
              <a:t>Ce</a:t>
            </a:r>
            <a:r>
              <a:rPr sz="1400" dirty="0">
                <a:latin typeface="Arial MT"/>
                <a:cs typeface="Arial MT"/>
              </a:rPr>
              <a:t>k</a:t>
            </a:r>
            <a:r>
              <a:rPr sz="1400" spc="-5" dirty="0">
                <a:latin typeface="Arial MT"/>
                <a:cs typeface="Arial MT"/>
              </a:rPr>
              <a:t> dafta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matakuliah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yang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muncul</a:t>
            </a:r>
            <a:r>
              <a:rPr sz="1400" spc="-5" dirty="0">
                <a:latin typeface="Arial MT"/>
                <a:cs typeface="Arial MT"/>
              </a:rPr>
              <a:t> d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5" dirty="0">
                <a:latin typeface="Arial MT"/>
                <a:cs typeface="Arial MT"/>
              </a:rPr>
              <a:t> dashboard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silakan</a:t>
            </a:r>
            <a:r>
              <a:rPr sz="1400" spc="-5" dirty="0">
                <a:latin typeface="Arial MT"/>
                <a:cs typeface="Arial MT"/>
              </a:rPr>
              <a:t> filte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5" dirty="0">
                <a:latin typeface="Arial MT"/>
                <a:cs typeface="Arial MT"/>
              </a:rPr>
              <a:t> berdasarka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60" dirty="0">
                <a:latin typeface="Arial MT"/>
                <a:cs typeface="Arial MT"/>
              </a:rPr>
              <a:t>T</a:t>
            </a:r>
            <a:r>
              <a:rPr sz="1400" spc="-5" dirty="0">
                <a:latin typeface="Arial MT"/>
                <a:cs typeface="Arial MT"/>
              </a:rPr>
              <a:t>ahu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Akademik</a:t>
            </a:r>
            <a:endParaRPr sz="1400">
              <a:latin typeface="Arial MT"/>
              <a:cs typeface="Arial MT"/>
            </a:endParaRPr>
          </a:p>
          <a:p>
            <a:pPr marL="209550" indent="-197485">
              <a:lnSpc>
                <a:spcPct val="100000"/>
              </a:lnSpc>
              <a:buAutoNum type="arabicPeriod" startAt="2"/>
              <a:tabLst>
                <a:tab pos="210185" algn="l"/>
                <a:tab pos="3439795" algn="l"/>
              </a:tabLst>
            </a:pPr>
            <a:r>
              <a:rPr sz="1400" spc="-5" dirty="0">
                <a:latin typeface="Arial MT"/>
                <a:cs typeface="Arial MT"/>
              </a:rPr>
              <a:t>Klik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“Detail </a:t>
            </a:r>
            <a:r>
              <a:rPr sz="1400" b="1" spc="-5" dirty="0">
                <a:latin typeface="Arial"/>
                <a:cs typeface="Arial"/>
              </a:rPr>
              <a:t>Data”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atau tombol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hijau	untuk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melihat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secara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keseluruhan</a:t>
            </a:r>
            <a:endParaRPr sz="1400">
              <a:latin typeface="Arial MT"/>
              <a:cs typeface="Arial MT"/>
            </a:endParaRPr>
          </a:p>
          <a:p>
            <a:pPr marL="209550" indent="-197485">
              <a:lnSpc>
                <a:spcPct val="100000"/>
              </a:lnSpc>
              <a:buAutoNum type="arabicPeriod" startAt="2"/>
              <a:tabLst>
                <a:tab pos="210185" algn="l"/>
                <a:tab pos="3893185" algn="l"/>
              </a:tabLst>
            </a:pPr>
            <a:r>
              <a:rPr sz="1400" spc="-5" dirty="0">
                <a:latin typeface="Arial MT"/>
                <a:cs typeface="Arial MT"/>
              </a:rPr>
              <a:t>Klik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“Edit </a:t>
            </a:r>
            <a:r>
              <a:rPr sz="1400" b="1" spc="-5" dirty="0">
                <a:latin typeface="Arial"/>
                <a:cs typeface="Arial"/>
              </a:rPr>
              <a:t>Bidang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Ilmu”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atau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tombol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biru	untuk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melakukan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perubahan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jika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belum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sesuai,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kemudian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klik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“Simpan”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8725" y="5619000"/>
            <a:ext cx="247186" cy="2336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0579" y="5852700"/>
            <a:ext cx="272649" cy="2336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056996" y="201508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709149" y="2141587"/>
            <a:ext cx="2649855" cy="756920"/>
            <a:chOff x="7709149" y="2141587"/>
            <a:chExt cx="2649855" cy="756920"/>
          </a:xfrm>
        </p:grpSpPr>
        <p:sp>
          <p:nvSpPr>
            <p:cNvPr id="16" name="object 16"/>
            <p:cNvSpPr/>
            <p:nvPr/>
          </p:nvSpPr>
          <p:spPr>
            <a:xfrm>
              <a:off x="8063900" y="2146349"/>
              <a:ext cx="2290445" cy="747395"/>
            </a:xfrm>
            <a:custGeom>
              <a:avLst/>
              <a:gdLst/>
              <a:ahLst/>
              <a:cxnLst/>
              <a:rect l="l" t="t" r="r" b="b"/>
              <a:pathLst>
                <a:path w="2290445" h="747394">
                  <a:moveTo>
                    <a:pt x="1318399" y="0"/>
                  </a:moveTo>
                  <a:lnTo>
                    <a:pt x="2289799" y="0"/>
                  </a:lnTo>
                  <a:lnTo>
                    <a:pt x="2289799" y="321299"/>
                  </a:lnTo>
                  <a:lnTo>
                    <a:pt x="1318399" y="321299"/>
                  </a:lnTo>
                  <a:lnTo>
                    <a:pt x="1318399" y="0"/>
                  </a:lnTo>
                  <a:close/>
                </a:path>
                <a:path w="2290445" h="747394">
                  <a:moveTo>
                    <a:pt x="0" y="426049"/>
                  </a:moveTo>
                  <a:lnTo>
                    <a:pt x="2289899" y="426049"/>
                  </a:lnTo>
                  <a:lnTo>
                    <a:pt x="2289899" y="747349"/>
                  </a:lnTo>
                  <a:lnTo>
                    <a:pt x="0" y="747349"/>
                  </a:lnTo>
                  <a:lnTo>
                    <a:pt x="0" y="4260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149" y="2247875"/>
              <a:ext cx="411900" cy="435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766299" y="22859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860020" y="233638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451774" y="3058550"/>
            <a:ext cx="1123315" cy="648970"/>
            <a:chOff x="9451774" y="3058550"/>
            <a:chExt cx="1123315" cy="648970"/>
          </a:xfrm>
        </p:grpSpPr>
        <p:sp>
          <p:nvSpPr>
            <p:cNvPr id="21" name="object 21"/>
            <p:cNvSpPr/>
            <p:nvPr/>
          </p:nvSpPr>
          <p:spPr>
            <a:xfrm>
              <a:off x="9806524" y="3222275"/>
              <a:ext cx="393700" cy="234315"/>
            </a:xfrm>
            <a:custGeom>
              <a:avLst/>
              <a:gdLst/>
              <a:ahLst/>
              <a:cxnLst/>
              <a:rect l="l" t="t" r="r" b="b"/>
              <a:pathLst>
                <a:path w="393700" h="234314">
                  <a:moveTo>
                    <a:pt x="0" y="0"/>
                  </a:moveTo>
                  <a:lnTo>
                    <a:pt x="196799" y="0"/>
                  </a:lnTo>
                  <a:lnTo>
                    <a:pt x="196799" y="233699"/>
                  </a:lnTo>
                  <a:lnTo>
                    <a:pt x="0" y="233699"/>
                  </a:lnTo>
                  <a:lnTo>
                    <a:pt x="0" y="0"/>
                  </a:lnTo>
                  <a:close/>
                </a:path>
                <a:path w="393700" h="234314">
                  <a:moveTo>
                    <a:pt x="196799" y="0"/>
                  </a:moveTo>
                  <a:lnTo>
                    <a:pt x="393599" y="0"/>
                  </a:lnTo>
                  <a:lnTo>
                    <a:pt x="393599" y="233699"/>
                  </a:lnTo>
                  <a:lnTo>
                    <a:pt x="196799" y="233699"/>
                  </a:lnTo>
                  <a:lnTo>
                    <a:pt x="196799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1774" y="3058550"/>
              <a:ext cx="411900" cy="435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508923" y="3096650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3124" y="3271575"/>
              <a:ext cx="411900" cy="4356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220273" y="330967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602645" y="3116919"/>
            <a:ext cx="821690" cy="45148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723900">
              <a:lnSpc>
                <a:spcPct val="100000"/>
              </a:lnSpc>
              <a:spcBef>
                <a:spcPts val="240"/>
              </a:spcBef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95762" y="1570247"/>
            <a:ext cx="401955" cy="95885"/>
            <a:chOff x="1595762" y="1570247"/>
            <a:chExt cx="401955" cy="95885"/>
          </a:xfrm>
        </p:grpSpPr>
        <p:sp>
          <p:nvSpPr>
            <p:cNvPr id="28" name="object 28"/>
            <p:cNvSpPr/>
            <p:nvPr/>
          </p:nvSpPr>
          <p:spPr>
            <a:xfrm>
              <a:off x="1600524" y="1575010"/>
              <a:ext cx="392430" cy="86360"/>
            </a:xfrm>
            <a:custGeom>
              <a:avLst/>
              <a:gdLst/>
              <a:ahLst/>
              <a:cxnLst/>
              <a:rect l="l" t="t" r="r" b="b"/>
              <a:pathLst>
                <a:path w="392430" h="86360">
                  <a:moveTo>
                    <a:pt x="392099" y="86100"/>
                  </a:moveTo>
                  <a:lnTo>
                    <a:pt x="0" y="86100"/>
                  </a:lnTo>
                  <a:lnTo>
                    <a:pt x="0" y="0"/>
                  </a:lnTo>
                  <a:lnTo>
                    <a:pt x="392099" y="0"/>
                  </a:lnTo>
                  <a:lnTo>
                    <a:pt x="392099" y="86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00524" y="1575010"/>
              <a:ext cx="392430" cy="86360"/>
            </a:xfrm>
            <a:custGeom>
              <a:avLst/>
              <a:gdLst/>
              <a:ahLst/>
              <a:cxnLst/>
              <a:rect l="l" t="t" r="r" b="b"/>
              <a:pathLst>
                <a:path w="392430" h="86360">
                  <a:moveTo>
                    <a:pt x="0" y="0"/>
                  </a:moveTo>
                  <a:lnTo>
                    <a:pt x="392099" y="0"/>
                  </a:lnTo>
                  <a:lnTo>
                    <a:pt x="392099" y="86100"/>
                  </a:lnTo>
                  <a:lnTo>
                    <a:pt x="0" y="86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57</a:t>
            </a:fld>
            <a:endParaRPr spc="10" dirty="0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7650" y="412196"/>
            <a:ext cx="2062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95" dirty="0">
                <a:latin typeface="Trebuchet MS"/>
                <a:cs typeface="Trebuchet MS"/>
              </a:rPr>
              <a:t>PO</a:t>
            </a:r>
            <a:r>
              <a:rPr sz="1600" b="1" spc="75" dirty="0">
                <a:latin typeface="Trebuchet MS"/>
                <a:cs typeface="Trebuchet MS"/>
              </a:rPr>
              <a:t>R</a:t>
            </a:r>
            <a:r>
              <a:rPr sz="1600" b="1" spc="5" dirty="0">
                <a:latin typeface="Trebuchet MS"/>
                <a:cs typeface="Trebuchet MS"/>
              </a:rPr>
              <a:t>T</a:t>
            </a:r>
            <a:r>
              <a:rPr sz="1600" b="1" spc="35" dirty="0">
                <a:latin typeface="Trebuchet MS"/>
                <a:cs typeface="Trebuchet MS"/>
              </a:rPr>
              <a:t>O</a:t>
            </a:r>
            <a:r>
              <a:rPr sz="1600" b="1" spc="20" dirty="0">
                <a:latin typeface="Trebuchet MS"/>
                <a:cs typeface="Trebuchet MS"/>
              </a:rPr>
              <a:t>F</a:t>
            </a:r>
            <a:r>
              <a:rPr sz="1600" b="1" spc="40" dirty="0">
                <a:latin typeface="Trebuchet MS"/>
                <a:cs typeface="Trebuchet MS"/>
              </a:rPr>
              <a:t>OLIO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10" dirty="0"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4100" y="939200"/>
            <a:ext cx="5965825" cy="2106295"/>
            <a:chOff x="284100" y="939200"/>
            <a:chExt cx="5965825" cy="21062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100" y="939200"/>
              <a:ext cx="5965597" cy="21056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399" y="1640187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66548" y="1678287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617951" y="3461305"/>
            <a:ext cx="3649979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123189" indent="-419734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Klik tombol </a:t>
            </a:r>
            <a:r>
              <a:rPr sz="1800" b="1" spc="-20" dirty="0">
                <a:latin typeface="Arial"/>
                <a:cs typeface="Arial"/>
              </a:rPr>
              <a:t>“+Tambah” </a:t>
            </a:r>
            <a:r>
              <a:rPr sz="1800" spc="-5" dirty="0">
                <a:latin typeface="Arial MT"/>
                <a:cs typeface="Arial MT"/>
              </a:rPr>
              <a:t>untuk </a:t>
            </a:r>
            <a:r>
              <a:rPr sz="1800" dirty="0">
                <a:latin typeface="Arial MT"/>
                <a:cs typeface="Arial MT"/>
              </a:rPr>
              <a:t> menambahkan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hasil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penelitian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pada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portofolio</a:t>
            </a:r>
            <a:endParaRPr sz="1800">
              <a:latin typeface="Arial MT"/>
              <a:cs typeface="Arial MT"/>
            </a:endParaRPr>
          </a:p>
          <a:p>
            <a:pPr marL="431800" marR="5080" indent="-419734" algn="just">
              <a:lnSpc>
                <a:spcPct val="100000"/>
              </a:lnSpc>
              <a:buAutoNum type="arabicPeriod"/>
              <a:tabLst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Isi </a:t>
            </a:r>
            <a:r>
              <a:rPr sz="1800" dirty="0">
                <a:latin typeface="Arial MT"/>
                <a:cs typeface="Arial MT"/>
              </a:rPr>
              <a:t>semua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dirty="0">
                <a:latin typeface="Arial MT"/>
                <a:cs typeface="Arial MT"/>
              </a:rPr>
              <a:t>yang </a:t>
            </a:r>
            <a:r>
              <a:rPr sz="1800" spc="-5" dirty="0">
                <a:latin typeface="Arial MT"/>
                <a:cs typeface="Arial MT"/>
              </a:rPr>
              <a:t>diperlukan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pada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Form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Tambah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Penelitian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buAutoNum type="arabicPeriod"/>
              <a:tabLst>
                <a:tab pos="431800" algn="l"/>
                <a:tab pos="432434" algn="l"/>
              </a:tabLst>
            </a:pPr>
            <a:r>
              <a:rPr sz="1800" spc="-5" dirty="0">
                <a:latin typeface="Arial MT"/>
                <a:cs typeface="Arial MT"/>
              </a:rPr>
              <a:t>Klik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“Simpan”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57100" y="939200"/>
            <a:ext cx="5122545" cy="2273935"/>
            <a:chOff x="6557100" y="939200"/>
            <a:chExt cx="5122545" cy="22739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7100" y="939200"/>
              <a:ext cx="5122125" cy="22734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9774" y="1245312"/>
              <a:ext cx="411900" cy="435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986924" y="1283412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09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74575" y="3387899"/>
            <a:ext cx="7031355" cy="2278380"/>
            <a:chOff x="274575" y="3387899"/>
            <a:chExt cx="7031355" cy="227838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100" y="3397424"/>
              <a:ext cx="7011850" cy="20519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79337" y="3392662"/>
              <a:ext cx="7021830" cy="2061845"/>
            </a:xfrm>
            <a:custGeom>
              <a:avLst/>
              <a:gdLst/>
              <a:ahLst/>
              <a:cxnLst/>
              <a:rect l="l" t="t" r="r" b="b"/>
              <a:pathLst>
                <a:path w="7021830" h="2061845">
                  <a:moveTo>
                    <a:pt x="0" y="0"/>
                  </a:moveTo>
                  <a:lnTo>
                    <a:pt x="7021375" y="0"/>
                  </a:lnTo>
                  <a:lnTo>
                    <a:pt x="7021375" y="2061474"/>
                  </a:lnTo>
                  <a:lnTo>
                    <a:pt x="0" y="2061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424" y="5230162"/>
              <a:ext cx="411900" cy="4356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42574" y="5268262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79337" y="934437"/>
            <a:ext cx="5975350" cy="211582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 marL="139319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0588" y="1373107"/>
            <a:ext cx="940435" cy="603885"/>
            <a:chOff x="610588" y="1373107"/>
            <a:chExt cx="940435" cy="603885"/>
          </a:xfrm>
        </p:grpSpPr>
        <p:sp>
          <p:nvSpPr>
            <p:cNvPr id="22" name="object 22"/>
            <p:cNvSpPr/>
            <p:nvPr/>
          </p:nvSpPr>
          <p:spPr>
            <a:xfrm>
              <a:off x="1178450" y="1738174"/>
              <a:ext cx="368300" cy="234315"/>
            </a:xfrm>
            <a:custGeom>
              <a:avLst/>
              <a:gdLst/>
              <a:ahLst/>
              <a:cxnLst/>
              <a:rect l="l" t="t" r="r" b="b"/>
              <a:pathLst>
                <a:path w="368300" h="234314">
                  <a:moveTo>
                    <a:pt x="0" y="0"/>
                  </a:moveTo>
                  <a:lnTo>
                    <a:pt x="367799" y="0"/>
                  </a:lnTo>
                  <a:lnTo>
                    <a:pt x="367799" y="233699"/>
                  </a:lnTo>
                  <a:lnTo>
                    <a:pt x="0" y="233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5350" y="1377870"/>
              <a:ext cx="210820" cy="44450"/>
            </a:xfrm>
            <a:custGeom>
              <a:avLst/>
              <a:gdLst/>
              <a:ahLst/>
              <a:cxnLst/>
              <a:rect l="l" t="t" r="r" b="b"/>
              <a:pathLst>
                <a:path w="210819" h="44450">
                  <a:moveTo>
                    <a:pt x="210299" y="44099"/>
                  </a:moveTo>
                  <a:lnTo>
                    <a:pt x="0" y="44099"/>
                  </a:lnTo>
                  <a:lnTo>
                    <a:pt x="0" y="0"/>
                  </a:lnTo>
                  <a:lnTo>
                    <a:pt x="210299" y="0"/>
                  </a:lnTo>
                  <a:lnTo>
                    <a:pt x="210299" y="44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5350" y="1377870"/>
              <a:ext cx="210820" cy="44450"/>
            </a:xfrm>
            <a:custGeom>
              <a:avLst/>
              <a:gdLst/>
              <a:ahLst/>
              <a:cxnLst/>
              <a:rect l="l" t="t" r="r" b="b"/>
              <a:pathLst>
                <a:path w="210819" h="44450">
                  <a:moveTo>
                    <a:pt x="0" y="0"/>
                  </a:moveTo>
                  <a:lnTo>
                    <a:pt x="210299" y="0"/>
                  </a:lnTo>
                  <a:lnTo>
                    <a:pt x="210299" y="44099"/>
                  </a:lnTo>
                  <a:lnTo>
                    <a:pt x="0" y="44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2337" y="934437"/>
            <a:ext cx="5132070" cy="228346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54051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6295" y="5318676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6824" y="5268274"/>
            <a:ext cx="368300" cy="181610"/>
          </a:xfrm>
          <a:custGeom>
            <a:avLst/>
            <a:gdLst/>
            <a:ahLst/>
            <a:cxnLst/>
            <a:rect l="l" t="t" r="r" b="b"/>
            <a:pathLst>
              <a:path w="368300" h="181610">
                <a:moveTo>
                  <a:pt x="0" y="0"/>
                </a:moveTo>
                <a:lnTo>
                  <a:pt x="367799" y="0"/>
                </a:lnTo>
                <a:lnTo>
                  <a:pt x="367799" y="181199"/>
                </a:lnTo>
                <a:lnTo>
                  <a:pt x="0" y="181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06975" y="5375275"/>
            <a:ext cx="4104640" cy="855344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500" b="1" spc="-5" dirty="0">
                <a:latin typeface="Arial"/>
                <a:cs typeface="Arial"/>
              </a:rPr>
              <a:t>Catatan:</a:t>
            </a:r>
            <a:endParaRPr sz="15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Alur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yang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sama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berlaku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untuk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kategori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Penelitian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dan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/>
                <a:cs typeface="Arial"/>
              </a:rPr>
              <a:t>Pengabdian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Masyarakat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817552" y="1269092"/>
            <a:ext cx="220345" cy="53975"/>
            <a:chOff x="6817552" y="1269092"/>
            <a:chExt cx="220345" cy="53975"/>
          </a:xfrm>
        </p:grpSpPr>
        <p:sp>
          <p:nvSpPr>
            <p:cNvPr id="30" name="object 30"/>
            <p:cNvSpPr/>
            <p:nvPr/>
          </p:nvSpPr>
          <p:spPr>
            <a:xfrm>
              <a:off x="6822315" y="1273855"/>
              <a:ext cx="210820" cy="44450"/>
            </a:xfrm>
            <a:custGeom>
              <a:avLst/>
              <a:gdLst/>
              <a:ahLst/>
              <a:cxnLst/>
              <a:rect l="l" t="t" r="r" b="b"/>
              <a:pathLst>
                <a:path w="210820" h="44450">
                  <a:moveTo>
                    <a:pt x="210299" y="44099"/>
                  </a:moveTo>
                  <a:lnTo>
                    <a:pt x="0" y="44099"/>
                  </a:lnTo>
                  <a:lnTo>
                    <a:pt x="0" y="0"/>
                  </a:lnTo>
                  <a:lnTo>
                    <a:pt x="210299" y="0"/>
                  </a:lnTo>
                  <a:lnTo>
                    <a:pt x="210299" y="44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22315" y="1273855"/>
              <a:ext cx="210820" cy="44450"/>
            </a:xfrm>
            <a:custGeom>
              <a:avLst/>
              <a:gdLst/>
              <a:ahLst/>
              <a:cxnLst/>
              <a:rect l="l" t="t" r="r" b="b"/>
              <a:pathLst>
                <a:path w="210820" h="44450">
                  <a:moveTo>
                    <a:pt x="0" y="0"/>
                  </a:moveTo>
                  <a:lnTo>
                    <a:pt x="210299" y="0"/>
                  </a:lnTo>
                  <a:lnTo>
                    <a:pt x="210299" y="44099"/>
                  </a:lnTo>
                  <a:lnTo>
                    <a:pt x="0" y="44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58</a:t>
            </a:fld>
            <a:endParaRPr spc="10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2062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PO</a:t>
            </a:r>
            <a:r>
              <a:rPr sz="1600" b="1" spc="7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1600" b="1" spc="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600" b="1" spc="35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1600" b="1" spc="20" dirty="0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sz="1600" b="1" spc="40" dirty="0">
                <a:solidFill>
                  <a:srgbClr val="000000"/>
                </a:solidFill>
                <a:latin typeface="Trebuchet MS"/>
                <a:cs typeface="Trebuchet MS"/>
              </a:rPr>
              <a:t>OLIO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10" dirty="0">
                <a:solidFill>
                  <a:srgbClr val="000000"/>
                </a:solidFill>
                <a:latin typeface="Trebuchet MS"/>
                <a:cs typeface="Trebuchet MS"/>
              </a:rPr>
              <a:t>DOSEN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9449" y="1172900"/>
            <a:ext cx="7423150" cy="1786255"/>
            <a:chOff x="289449" y="1172900"/>
            <a:chExt cx="7423150" cy="17862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449" y="1172900"/>
              <a:ext cx="7422948" cy="17858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2849" y="1272487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39999" y="1310587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109400" y="847388"/>
            <a:ext cx="333502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Pada Publikasi Karya, </a:t>
            </a:r>
            <a:r>
              <a:rPr sz="1400" dirty="0">
                <a:latin typeface="Arial MT"/>
                <a:cs typeface="Arial MT"/>
              </a:rPr>
              <a:t>selain melakukan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penambahan data </a:t>
            </a:r>
            <a:r>
              <a:rPr sz="1400" dirty="0">
                <a:latin typeface="Arial MT"/>
                <a:cs typeface="Arial MT"/>
              </a:rPr>
              <a:t>secara manual, </a:t>
            </a:r>
            <a:r>
              <a:rPr sz="1400" spc="-5" dirty="0">
                <a:latin typeface="Arial MT"/>
                <a:cs typeface="Arial MT"/>
              </a:rPr>
              <a:t>Dosen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juga dapat </a:t>
            </a:r>
            <a:r>
              <a:rPr sz="1400" dirty="0">
                <a:latin typeface="Arial MT"/>
                <a:cs typeface="Arial MT"/>
              </a:rPr>
              <a:t>melakukan </a:t>
            </a:r>
            <a:r>
              <a:rPr sz="1400" spc="-5" dirty="0">
                <a:latin typeface="Arial MT"/>
                <a:cs typeface="Arial MT"/>
              </a:rPr>
              <a:t>penarikan data dari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SINTA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89800" y="1700827"/>
            <a:ext cx="31965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sz="1400" spc="-5" dirty="0">
                <a:latin typeface="Arial MT"/>
                <a:cs typeface="Arial MT"/>
              </a:rPr>
              <a:t>Klik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spc="-20" dirty="0">
                <a:latin typeface="Arial"/>
                <a:cs typeface="Arial"/>
              </a:rPr>
              <a:t>“Tarik </a:t>
            </a: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SINTA”</a:t>
            </a:r>
            <a:endParaRPr sz="14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buAutoNum type="arabicPeriod"/>
              <a:tabLst>
                <a:tab pos="389255" algn="l"/>
                <a:tab pos="389890" algn="l"/>
              </a:tabLst>
            </a:pPr>
            <a:r>
              <a:rPr sz="1400" spc="-5" dirty="0">
                <a:latin typeface="Arial MT"/>
                <a:cs typeface="Arial MT"/>
              </a:rPr>
              <a:t>Pilih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20" dirty="0">
                <a:latin typeface="Arial"/>
                <a:cs typeface="Arial"/>
              </a:rPr>
              <a:t>“Tanggal </a:t>
            </a:r>
            <a:r>
              <a:rPr sz="1400" b="1" spc="-5" dirty="0">
                <a:latin typeface="Arial"/>
                <a:cs typeface="Arial"/>
              </a:rPr>
              <a:t>Periode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Publikasi”</a:t>
            </a:r>
            <a:endParaRPr sz="1400">
              <a:latin typeface="Arial"/>
              <a:cs typeface="Arial"/>
            </a:endParaRPr>
          </a:p>
          <a:p>
            <a:pPr marL="389255" marR="5080" indent="-377190">
              <a:lnSpc>
                <a:spcPct val="100000"/>
              </a:lnSpc>
              <a:buAutoNum type="arabicPeriod"/>
              <a:tabLst>
                <a:tab pos="389255" algn="l"/>
                <a:tab pos="389890" algn="l"/>
              </a:tabLst>
            </a:pPr>
            <a:r>
              <a:rPr sz="1400" spc="-5" dirty="0">
                <a:latin typeface="Arial MT"/>
                <a:cs typeface="Arial MT"/>
              </a:rPr>
              <a:t>Pada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daftar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publikasi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karya,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silakan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lengkapi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informasi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berikut: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47000" y="2554267"/>
            <a:ext cx="15754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00"/>
              </a:spcBef>
              <a:buAutoNum type="alphaLcPeriod"/>
              <a:tabLst>
                <a:tab pos="389255" algn="l"/>
                <a:tab pos="389890" algn="l"/>
              </a:tabLst>
            </a:pPr>
            <a:r>
              <a:rPr sz="1400" spc="-15" dirty="0">
                <a:latin typeface="Arial MT"/>
                <a:cs typeface="Arial MT"/>
              </a:rPr>
              <a:t>Tindakan</a:t>
            </a:r>
            <a:endParaRPr sz="1400">
              <a:latin typeface="Arial MT"/>
              <a:cs typeface="Arial MT"/>
            </a:endParaRPr>
          </a:p>
          <a:p>
            <a:pPr marL="389255" indent="-377190">
              <a:lnSpc>
                <a:spcPct val="100000"/>
              </a:lnSpc>
              <a:buAutoNum type="alphaLcPeriod"/>
              <a:tabLst>
                <a:tab pos="389255" algn="l"/>
                <a:tab pos="389890" algn="l"/>
              </a:tabLst>
            </a:pPr>
            <a:r>
              <a:rPr sz="1400" dirty="0">
                <a:latin typeface="Arial MT"/>
                <a:cs typeface="Arial MT"/>
              </a:rPr>
              <a:t>Jenis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Publikasi</a:t>
            </a:r>
            <a:endParaRPr sz="1400">
              <a:latin typeface="Arial MT"/>
              <a:cs typeface="Arial MT"/>
            </a:endParaRPr>
          </a:p>
          <a:p>
            <a:pPr marL="389255" indent="-367665">
              <a:lnSpc>
                <a:spcPct val="100000"/>
              </a:lnSpc>
              <a:buAutoNum type="alphaLcPeriod"/>
              <a:tabLst>
                <a:tab pos="389255" algn="l"/>
                <a:tab pos="389890" algn="l"/>
              </a:tabLst>
            </a:pPr>
            <a:r>
              <a:rPr sz="1400" spc="-5" dirty="0">
                <a:latin typeface="Arial MT"/>
                <a:cs typeface="Arial MT"/>
              </a:rPr>
              <a:t>Kategori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89800" y="3194347"/>
            <a:ext cx="3267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 indent="-377190">
              <a:lnSpc>
                <a:spcPct val="100000"/>
              </a:lnSpc>
              <a:spcBef>
                <a:spcPts val="100"/>
              </a:spcBef>
              <a:tabLst>
                <a:tab pos="389255" algn="l"/>
              </a:tabLst>
            </a:pPr>
            <a:r>
              <a:rPr sz="1400" spc="-5" dirty="0">
                <a:latin typeface="Arial MT"/>
                <a:cs typeface="Arial MT"/>
              </a:rPr>
              <a:t>4.	</a:t>
            </a:r>
            <a:r>
              <a:rPr sz="1400" dirty="0">
                <a:latin typeface="Arial MT"/>
                <a:cs typeface="Arial MT"/>
              </a:rPr>
              <a:t>Jika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sudah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lengkap,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klik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“Mulai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Penarikan”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9450" y="3800325"/>
            <a:ext cx="7918450" cy="1920239"/>
            <a:chOff x="289450" y="3800325"/>
            <a:chExt cx="7918450" cy="1920239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450" y="3800325"/>
              <a:ext cx="7917976" cy="19196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61674" y="4139524"/>
              <a:ext cx="1224915" cy="234315"/>
            </a:xfrm>
            <a:custGeom>
              <a:avLst/>
              <a:gdLst/>
              <a:ahLst/>
              <a:cxnLst/>
              <a:rect l="l" t="t" r="r" b="b"/>
              <a:pathLst>
                <a:path w="1224914" h="234314">
                  <a:moveTo>
                    <a:pt x="0" y="0"/>
                  </a:moveTo>
                  <a:lnTo>
                    <a:pt x="1224299" y="0"/>
                  </a:lnTo>
                  <a:lnTo>
                    <a:pt x="1224299" y="233699"/>
                  </a:lnTo>
                  <a:lnTo>
                    <a:pt x="0" y="233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224" y="4013812"/>
              <a:ext cx="411900" cy="435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73374" y="4051912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8348" y="4335112"/>
              <a:ext cx="411900" cy="435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05498" y="4373212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8683824" y="3800325"/>
            <a:ext cx="2560955" cy="2054225"/>
            <a:chOff x="8683824" y="3800325"/>
            <a:chExt cx="2560955" cy="205422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3824" y="3800325"/>
              <a:ext cx="2560549" cy="205384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74674" y="5486275"/>
              <a:ext cx="608965" cy="185420"/>
            </a:xfrm>
            <a:custGeom>
              <a:avLst/>
              <a:gdLst/>
              <a:ahLst/>
              <a:cxnLst/>
              <a:rect l="l" t="t" r="r" b="b"/>
              <a:pathLst>
                <a:path w="608965" h="185420">
                  <a:moveTo>
                    <a:pt x="0" y="0"/>
                  </a:moveTo>
                  <a:lnTo>
                    <a:pt x="608399" y="0"/>
                  </a:lnTo>
                  <a:lnTo>
                    <a:pt x="608399" y="185399"/>
                  </a:lnTo>
                  <a:lnTo>
                    <a:pt x="0" y="185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2924" y="5086087"/>
              <a:ext cx="411900" cy="4356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30073" y="5124187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84687" y="1168137"/>
            <a:ext cx="7432675" cy="179578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R="777875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55625" y="1498749"/>
            <a:ext cx="513080" cy="234315"/>
          </a:xfrm>
          <a:custGeom>
            <a:avLst/>
            <a:gdLst/>
            <a:ahLst/>
            <a:cxnLst/>
            <a:rect l="l" t="t" r="r" b="b"/>
            <a:pathLst>
              <a:path w="513079" h="234314">
                <a:moveTo>
                  <a:pt x="0" y="0"/>
                </a:moveTo>
                <a:lnTo>
                  <a:pt x="512999" y="0"/>
                </a:lnTo>
                <a:lnTo>
                  <a:pt x="512999" y="233699"/>
                </a:lnTo>
                <a:lnTo>
                  <a:pt x="0" y="233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4687" y="3795562"/>
            <a:ext cx="7927975" cy="1929764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2444750" algn="ctr">
              <a:lnSpc>
                <a:spcPct val="100000"/>
              </a:lnSpc>
              <a:spcBef>
                <a:spcPts val="1019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R="2208530" algn="r">
              <a:lnSpc>
                <a:spcPct val="100000"/>
              </a:lnSpc>
              <a:spcBef>
                <a:spcPts val="1090"/>
              </a:spcBef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152100" y="4643299"/>
            <a:ext cx="1953260" cy="410209"/>
          </a:xfrm>
          <a:custGeom>
            <a:avLst/>
            <a:gdLst/>
            <a:ahLst/>
            <a:cxnLst/>
            <a:rect l="l" t="t" r="r" b="b"/>
            <a:pathLst>
              <a:path w="1953259" h="410210">
                <a:moveTo>
                  <a:pt x="0" y="0"/>
                </a:moveTo>
                <a:lnTo>
                  <a:pt x="1952699" y="0"/>
                </a:lnTo>
                <a:lnTo>
                  <a:pt x="1952699" y="410099"/>
                </a:lnTo>
                <a:lnTo>
                  <a:pt x="0" y="410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679062" y="3795562"/>
            <a:ext cx="2570480" cy="206375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R="320040" algn="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59</a:t>
            </a:fld>
            <a:endParaRPr spc="1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6"/>
          <p:cNvGrpSpPr/>
          <p:nvPr/>
        </p:nvGrpSpPr>
        <p:grpSpPr>
          <a:xfrm>
            <a:off x="128220" y="137865"/>
            <a:ext cx="3341378" cy="795249"/>
            <a:chOff x="1241387" y="103031"/>
            <a:chExt cx="3341378" cy="931306"/>
          </a:xfrm>
        </p:grpSpPr>
        <p:pic>
          <p:nvPicPr>
            <p:cNvPr id="463" name="Google Shape;463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1387" y="103031"/>
              <a:ext cx="804930" cy="804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6"/>
            <p:cNvSpPr txBox="1"/>
            <p:nvPr/>
          </p:nvSpPr>
          <p:spPr>
            <a:xfrm>
              <a:off x="2131453" y="169297"/>
              <a:ext cx="2451312" cy="865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KEMENTERIAN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PENDIDIKAN, KEBUDAYAAN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RISET, DAN TEKNOLOGI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5" name="Google Shape;46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4193" y="8031"/>
            <a:ext cx="2419587" cy="14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Program Kerja Direktorat Kelembagaan dan Sumberdaya Pendidikan Tinggi Vokasi</a:t>
            </a:r>
            <a:endParaRPr sz="3200"/>
          </a:p>
        </p:txBody>
      </p:sp>
      <p:sp>
        <p:nvSpPr>
          <p:cNvPr id="467" name="Google Shape;467;p6"/>
          <p:cNvSpPr/>
          <p:nvPr/>
        </p:nvSpPr>
        <p:spPr>
          <a:xfrm>
            <a:off x="348343" y="2253343"/>
            <a:ext cx="2525486" cy="598714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05F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POKJA SUMBER DAYA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"/>
          <p:cNvSpPr/>
          <p:nvPr/>
        </p:nvSpPr>
        <p:spPr>
          <a:xfrm>
            <a:off x="3156856" y="2253343"/>
            <a:ext cx="7656455" cy="44667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"/>
          <p:cNvSpPr/>
          <p:nvPr/>
        </p:nvSpPr>
        <p:spPr>
          <a:xfrm>
            <a:off x="3308644" y="2458720"/>
            <a:ext cx="7376717" cy="598714"/>
          </a:xfrm>
          <a:prstGeom prst="rect">
            <a:avLst/>
          </a:prstGeom>
          <a:solidFill>
            <a:srgbClr val="2380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LAYANAN KARIR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"/>
          <p:cNvSpPr/>
          <p:nvPr/>
        </p:nvSpPr>
        <p:spPr>
          <a:xfrm>
            <a:off x="3298370" y="3250484"/>
            <a:ext cx="7376717" cy="3276600"/>
          </a:xfrm>
          <a:prstGeom prst="rect">
            <a:avLst/>
          </a:prstGeom>
          <a:solidFill>
            <a:srgbClr val="D4F2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Penilaian Angka Kredit (PAK) Dosen &amp; Tendik Vokasi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Registrasi Pendidik (NIDN,NIDK, NUP, PDD)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Beban Kerja Dosen (BKD)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Sertifikasi Pendidik (SISTER)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Layanan Mutasi Dosen dan Tendik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Registrasi Tenaga Kependidikan (NITK)</a:t>
            </a:r>
            <a:endParaRPr/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625" y="4440246"/>
            <a:ext cx="104317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Dengan adanya pembaruan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ke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SISTER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(versi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Cloud), terdapat juga pembaruan langkah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penambahan dosen </a:t>
            </a:r>
            <a:r>
              <a:rPr sz="16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kolaborator dari PT lain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pada data portofolio Anda terutama untuk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Pelaksanaan Penelitian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dan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Pelaksanaan </a:t>
            </a:r>
            <a:r>
              <a:rPr sz="16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Pengabdian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469900" indent="-398145" algn="just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469900" algn="l"/>
              </a:tabLst>
            </a:pP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Silakan</a:t>
            </a:r>
            <a:r>
              <a:rPr sz="16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memilih</a:t>
            </a:r>
            <a:r>
              <a:rPr sz="16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‘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Universitas’</a:t>
            </a:r>
            <a:r>
              <a:rPr sz="1600" b="1" spc="-10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tempat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dosen</a:t>
            </a:r>
            <a:r>
              <a:rPr sz="16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mengajar</a:t>
            </a:r>
            <a:endParaRPr sz="1600">
              <a:latin typeface="Arial MT"/>
              <a:cs typeface="Arial MT"/>
            </a:endParaRPr>
          </a:p>
          <a:p>
            <a:pPr marL="469900" indent="-398145" algn="just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469900" algn="l"/>
              </a:tabLst>
            </a:pP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6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r>
              <a:rPr sz="16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‘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Nama</a:t>
            </a:r>
            <a:r>
              <a:rPr sz="16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Dosen’</a:t>
            </a:r>
            <a:r>
              <a:rPr sz="16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dari</a:t>
            </a:r>
            <a:r>
              <a:rPr sz="16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universitas</a:t>
            </a:r>
            <a:r>
              <a:rPr sz="16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tersebut.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33625" y="1473200"/>
            <a:ext cx="7606665" cy="2581275"/>
            <a:chOff x="2333625" y="1473200"/>
            <a:chExt cx="7606665" cy="2581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625" y="1473200"/>
              <a:ext cx="7606149" cy="25806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4473" y="1933750"/>
              <a:ext cx="411900" cy="43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51623" y="19718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6373" y="1933750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83523" y="19718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7650" y="412196"/>
            <a:ext cx="495300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5" dirty="0">
                <a:latin typeface="Trebuchet MS"/>
                <a:cs typeface="Trebuchet MS"/>
              </a:rPr>
              <a:t>C</a:t>
            </a:r>
            <a:r>
              <a:rPr sz="1600" b="1" spc="130" dirty="0">
                <a:latin typeface="Trebuchet MS"/>
                <a:cs typeface="Trebuchet MS"/>
              </a:rPr>
              <a:t>ARA</a:t>
            </a:r>
            <a:r>
              <a:rPr sz="1600" b="1" spc="-185" dirty="0">
                <a:latin typeface="Trebuchet MS"/>
                <a:cs typeface="Trebuchet MS"/>
              </a:rPr>
              <a:t> </a:t>
            </a:r>
            <a:r>
              <a:rPr sz="1600" b="1" spc="100" dirty="0">
                <a:latin typeface="Trebuchet MS"/>
                <a:cs typeface="Trebuchet MS"/>
              </a:rPr>
              <a:t>MELA</a:t>
            </a:r>
            <a:r>
              <a:rPr sz="1600" b="1" spc="95" dirty="0">
                <a:latin typeface="Trebuchet MS"/>
                <a:cs typeface="Trebuchet MS"/>
              </a:rPr>
              <a:t>K</a:t>
            </a:r>
            <a:r>
              <a:rPr sz="1600" b="1" spc="90" dirty="0">
                <a:latin typeface="Trebuchet MS"/>
                <a:cs typeface="Trebuchet MS"/>
              </a:rPr>
              <a:t>UKAN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05" dirty="0">
                <a:latin typeface="Trebuchet MS"/>
                <a:cs typeface="Trebuchet MS"/>
              </a:rPr>
              <a:t>PELAPORAN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20" dirty="0">
                <a:latin typeface="Trebuchet MS"/>
                <a:cs typeface="Trebuchet MS"/>
              </a:rPr>
              <a:t>BKD</a:t>
            </a:r>
            <a:endParaRPr sz="1600">
              <a:latin typeface="Trebuchet MS"/>
              <a:cs typeface="Trebuchet MS"/>
            </a:endParaRPr>
          </a:p>
          <a:p>
            <a:pPr marL="107314">
              <a:lnSpc>
                <a:spcPct val="100000"/>
              </a:lnSpc>
              <a:spcBef>
                <a:spcPts val="1495"/>
              </a:spcBef>
            </a:pP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Cara</a:t>
            </a:r>
            <a:r>
              <a:rPr sz="16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menambah</a:t>
            </a:r>
            <a:r>
              <a:rPr sz="16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dosen</a:t>
            </a:r>
            <a:r>
              <a:rPr sz="16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sebagai</a:t>
            </a:r>
            <a:r>
              <a:rPr sz="1600" b="1" spc="-7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Anggota</a:t>
            </a:r>
            <a:r>
              <a:rPr sz="16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Kegiatan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60</a:t>
            </a:fld>
            <a:endParaRPr spc="1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28862" y="1468437"/>
            <a:ext cx="7616190" cy="263588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1428750">
              <a:lnSpc>
                <a:spcPct val="100000"/>
              </a:lnSpc>
              <a:tabLst>
                <a:tab pos="3260725" algn="l"/>
              </a:tabLst>
            </a:pPr>
            <a:r>
              <a:rPr sz="1200" b="1" dirty="0">
                <a:latin typeface="Arial"/>
                <a:cs typeface="Arial"/>
              </a:rPr>
              <a:t>1	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075" y="742347"/>
            <a:ext cx="1075944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Beban Kerja Dosen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(BKD) merupakan kegiatan yang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dibebankan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kepada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Dosen dalam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menjalankan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tugas dan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kewajibannya sebagai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pendidik profesional dan </a:t>
            </a:r>
            <a:r>
              <a:rPr sz="1200" spc="-3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ilmuwan pada </a:t>
            </a:r>
            <a:r>
              <a:rPr sz="1200" dirty="0">
                <a:solidFill>
                  <a:srgbClr val="000C20"/>
                </a:solidFill>
                <a:latin typeface="Arial MT"/>
                <a:cs typeface="Arial MT"/>
              </a:rPr>
              <a:t>kurun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waktu tertentu. Secara detail, pelaporan ini dijelaskan dalam UU No.14</a:t>
            </a:r>
            <a:r>
              <a:rPr sz="12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200" spc="-30" dirty="0">
                <a:solidFill>
                  <a:srgbClr val="000C20"/>
                </a:solidFill>
                <a:latin typeface="Arial MT"/>
                <a:cs typeface="Arial MT"/>
              </a:rPr>
              <a:t>Tahun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2005</a:t>
            </a:r>
            <a:r>
              <a:rPr sz="1200" spc="-25" dirty="0">
                <a:solidFill>
                  <a:srgbClr val="000C20"/>
                </a:solidFill>
                <a:latin typeface="Arial MT"/>
                <a:cs typeface="Arial MT"/>
              </a:rPr>
              <a:t> Tentang</a:t>
            </a:r>
            <a:r>
              <a:rPr sz="1200" spc="-5" dirty="0">
                <a:solidFill>
                  <a:srgbClr val="000C20"/>
                </a:solidFill>
                <a:latin typeface="Arial MT"/>
                <a:cs typeface="Arial MT"/>
              </a:rPr>
              <a:t> Guru dan Dosen Pasal 72.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9825" y="1456275"/>
            <a:ext cx="6356985" cy="1909445"/>
            <a:chOff x="969825" y="1456275"/>
            <a:chExt cx="6356985" cy="1909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825" y="1506225"/>
              <a:ext cx="6356723" cy="1859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5323" y="1456275"/>
              <a:ext cx="411900" cy="43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82473" y="1494375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12674" y="3587250"/>
            <a:ext cx="6257290" cy="2578100"/>
            <a:chOff x="912674" y="3587250"/>
            <a:chExt cx="6257290" cy="25781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325" y="3587250"/>
              <a:ext cx="5867488" cy="25780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674" y="5715475"/>
              <a:ext cx="411900" cy="435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9824" y="57535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40750" y="1321252"/>
            <a:ext cx="364871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Data-data</a:t>
            </a:r>
            <a:r>
              <a:rPr sz="1300" spc="1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300" spc="1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dapat</a:t>
            </a:r>
            <a:r>
              <a:rPr sz="1300" spc="1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diisi</a:t>
            </a:r>
            <a:r>
              <a:rPr sz="1300" spc="1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pada</a:t>
            </a:r>
            <a:r>
              <a:rPr sz="1300" spc="1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pelaporan</a:t>
            </a:r>
            <a:r>
              <a:rPr sz="1300" spc="1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BKD </a:t>
            </a:r>
            <a:r>
              <a:rPr sz="1300" spc="-34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000C20"/>
                </a:solidFill>
                <a:latin typeface="Arial MT"/>
                <a:cs typeface="Arial MT"/>
              </a:rPr>
              <a:t>yaitu: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44600" y="1776929"/>
            <a:ext cx="3843020" cy="400177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565785" indent="-367030">
              <a:lnSpc>
                <a:spcPct val="100000"/>
              </a:lnSpc>
              <a:spcBef>
                <a:spcPts val="334"/>
              </a:spcBef>
              <a:buAutoNum type="arabicPeriod"/>
              <a:tabLst>
                <a:tab pos="565785" algn="l"/>
                <a:tab pos="566420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Biodata</a:t>
            </a:r>
            <a:endParaRPr sz="1300">
              <a:latin typeface="Arial MT"/>
              <a:cs typeface="Arial MT"/>
            </a:endParaRPr>
          </a:p>
          <a:p>
            <a:pPr marL="565785" indent="-367030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565785" algn="l"/>
                <a:tab pos="566420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Pelaksanaan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Pendidikan</a:t>
            </a:r>
            <a:endParaRPr sz="1300">
              <a:latin typeface="Arial MT"/>
              <a:cs typeface="Arial MT"/>
            </a:endParaRPr>
          </a:p>
          <a:p>
            <a:pPr marL="565785" indent="-367030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565785" algn="l"/>
                <a:tab pos="566420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Pelaksanaan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Penelitian</a:t>
            </a:r>
            <a:endParaRPr sz="1300">
              <a:latin typeface="Arial MT"/>
              <a:cs typeface="Arial MT"/>
            </a:endParaRPr>
          </a:p>
          <a:p>
            <a:pPr marL="565785" indent="-367030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565785" algn="l"/>
                <a:tab pos="566420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Pelaksanaan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Pengabdian</a:t>
            </a:r>
            <a:endParaRPr sz="1300">
              <a:latin typeface="Arial MT"/>
              <a:cs typeface="Arial MT"/>
            </a:endParaRPr>
          </a:p>
          <a:p>
            <a:pPr marL="565785" indent="-367030">
              <a:lnSpc>
                <a:spcPct val="100000"/>
              </a:lnSpc>
              <a:spcBef>
                <a:spcPts val="234"/>
              </a:spcBef>
              <a:buAutoNum type="arabicPeriod"/>
              <a:tabLst>
                <a:tab pos="565785" algn="l"/>
                <a:tab pos="566420" algn="l"/>
              </a:tabLst>
            </a:pP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Pelaksanaan</a:t>
            </a:r>
            <a:r>
              <a:rPr sz="13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000C20"/>
                </a:solidFill>
                <a:latin typeface="Arial MT"/>
                <a:cs typeface="Arial MT"/>
              </a:rPr>
              <a:t>Penunjang</a:t>
            </a:r>
            <a:endParaRPr sz="1300">
              <a:latin typeface="Arial MT"/>
              <a:cs typeface="Arial MT"/>
            </a:endParaRPr>
          </a:p>
          <a:p>
            <a:pPr marL="12700" marR="5080" algn="just">
              <a:lnSpc>
                <a:spcPct val="114999"/>
              </a:lnSpc>
              <a:spcBef>
                <a:spcPts val="1085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melakukan</a:t>
            </a:r>
            <a:r>
              <a:rPr sz="14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pelaporan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dapat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langsung dilakukan di platform SISTER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sesuai </a:t>
            </a:r>
            <a:r>
              <a:rPr sz="14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dengan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kategori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data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tersedia.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Arial MT"/>
              <a:cs typeface="Arial MT"/>
            </a:endParaRPr>
          </a:p>
          <a:p>
            <a:pPr marL="12700" marR="19685" algn="just">
              <a:lnSpc>
                <a:spcPct val="114999"/>
              </a:lnSpc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Silakan login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akun SISTER Anda,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kemudian </a:t>
            </a:r>
            <a:r>
              <a:rPr sz="14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ikuti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langkah berikut:</a:t>
            </a:r>
            <a:endParaRPr sz="1400">
              <a:latin typeface="Arial MT"/>
              <a:cs typeface="Arial MT"/>
            </a:endParaRPr>
          </a:p>
          <a:p>
            <a:pPr marL="469900" marR="17145" indent="-377190" algn="just">
              <a:lnSpc>
                <a:spcPct val="114999"/>
              </a:lnSpc>
              <a:buAutoNum type="arabicPeriod"/>
              <a:tabLst>
                <a:tab pos="46990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Pastikan Anda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sedang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berperan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sebagai </a:t>
            </a:r>
            <a:r>
              <a:rPr sz="14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Dosen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 Level </a:t>
            </a:r>
            <a:r>
              <a:rPr sz="1400" spc="-55" dirty="0">
                <a:solidFill>
                  <a:srgbClr val="000C20"/>
                </a:solidFill>
                <a:latin typeface="Arial MT"/>
                <a:cs typeface="Arial MT"/>
              </a:rPr>
              <a:t>PT.</a:t>
            </a:r>
            <a:r>
              <a:rPr sz="1400" spc="-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Jika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belum,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silakan </a:t>
            </a:r>
            <a:r>
              <a:rPr sz="14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mengubah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peran</a:t>
            </a:r>
            <a:r>
              <a:rPr sz="1400" spc="-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terlebih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dahulu</a:t>
            </a:r>
            <a:endParaRPr sz="1400">
              <a:latin typeface="Arial MT"/>
              <a:cs typeface="Arial MT"/>
            </a:endParaRPr>
          </a:p>
          <a:p>
            <a:pPr marL="469900" indent="-377190" algn="just">
              <a:lnSpc>
                <a:spcPct val="100000"/>
              </a:lnSpc>
              <a:spcBef>
                <a:spcPts val="250"/>
              </a:spcBef>
              <a:buAutoNum type="arabicPeriod"/>
              <a:tabLst>
                <a:tab pos="46990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10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menu</a:t>
            </a:r>
            <a:r>
              <a:rPr sz="1400" spc="1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‘Layanan</a:t>
            </a:r>
            <a:r>
              <a:rPr sz="1400" b="1" spc="1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BKD’</a:t>
            </a:r>
            <a:r>
              <a:rPr sz="1400" b="1" spc="5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kemudian</a:t>
            </a:r>
            <a:r>
              <a:rPr sz="1400" spc="114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pilih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</a:pP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‘Rekap</a:t>
            </a:r>
            <a:r>
              <a:rPr sz="1400" b="1" spc="-5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Kegiatan’.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666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5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ARA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MELA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K</a:t>
            </a:r>
            <a:r>
              <a:rPr sz="1600" b="1" spc="90" dirty="0">
                <a:solidFill>
                  <a:srgbClr val="000000"/>
                </a:solidFill>
                <a:latin typeface="Trebuchet MS"/>
                <a:cs typeface="Trebuchet MS"/>
              </a:rPr>
              <a:t>UKAN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PELAPORAN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20" dirty="0">
                <a:solidFill>
                  <a:srgbClr val="000000"/>
                </a:solidFill>
                <a:latin typeface="Trebuchet MS"/>
                <a:cs typeface="Trebuchet MS"/>
              </a:rPr>
              <a:t>BKD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61</a:t>
            </a:fld>
            <a:endParaRPr spc="10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4576195" y="154478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3545" y="5803989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6600" y="1259508"/>
            <a:ext cx="3500120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304800" algn="l"/>
                <a:tab pos="862965" algn="l"/>
                <a:tab pos="1220470" algn="l"/>
                <a:tab pos="1482725" algn="l"/>
                <a:tab pos="1982470" algn="l"/>
                <a:tab pos="2486025" algn="l"/>
                <a:tab pos="2646680" algn="l"/>
                <a:tab pos="3044190" algn="l"/>
              </a:tabLst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3.	Pada	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kolom	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‘Layanan’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,	Anda	akan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menemukan	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tombo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l	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untu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		memantau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76600" y="1750236"/>
            <a:ext cx="3501390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561975" algn="l"/>
                <a:tab pos="1219835" algn="l"/>
                <a:tab pos="1848485" algn="l"/>
                <a:tab pos="2457450" algn="l"/>
                <a:tab pos="3136265" algn="l"/>
              </a:tabLst>
            </a:pP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seluruh</a:t>
            </a:r>
            <a:r>
              <a:rPr sz="1400" spc="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data</a:t>
            </a:r>
            <a:r>
              <a:rPr sz="1400" spc="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400" spc="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dimasukkan</a:t>
            </a:r>
            <a:r>
              <a:rPr sz="1400" spc="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</a:t>
            </a:r>
            <a:r>
              <a:rPr sz="1400" spc="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penilaian </a:t>
            </a:r>
            <a:r>
              <a:rPr sz="1400" spc="-3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BKD	Anda.	Ingat,	Anda	hanya	bisa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76600" y="2240965"/>
            <a:ext cx="345059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mengubah</a:t>
            </a:r>
            <a:r>
              <a:rPr sz="1400" spc="36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data</a:t>
            </a:r>
            <a:r>
              <a:rPr sz="1400" spc="3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400" spc="37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tombol</a:t>
            </a:r>
            <a:r>
              <a:rPr sz="1400" b="1" spc="36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berwarna </a:t>
            </a:r>
            <a:r>
              <a:rPr sz="1400" b="1" spc="-38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kuning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bertuliskan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‘Belum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diisi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 -</a:t>
            </a:r>
            <a:r>
              <a:rPr sz="1400" b="1" spc="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Isi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Laporan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Kerja’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.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tombol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tersebut.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76600" y="3129457"/>
            <a:ext cx="3495040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4.</a:t>
            </a:r>
            <a:r>
              <a:rPr sz="1400" spc="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pada</a:t>
            </a:r>
            <a:r>
              <a:rPr sz="1400" spc="5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tab-tab</a:t>
            </a:r>
            <a:r>
              <a:rPr sz="1400" spc="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400" spc="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tersedia</a:t>
            </a:r>
            <a:r>
              <a:rPr sz="1400" spc="5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untuk </a:t>
            </a:r>
            <a:r>
              <a:rPr sz="1400" spc="-3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melihat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data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pelaporan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dapat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diisi.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0008" y="1020533"/>
            <a:ext cx="6554470" cy="1364615"/>
            <a:chOff x="620008" y="1020533"/>
            <a:chExt cx="6554470" cy="13646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008" y="1020533"/>
              <a:ext cx="6554141" cy="13644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2473" y="1199850"/>
              <a:ext cx="411900" cy="435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89623" y="12379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09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80575" y="2714300"/>
            <a:ext cx="6593205" cy="3609975"/>
            <a:chOff x="580575" y="2714300"/>
            <a:chExt cx="6593205" cy="360997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575" y="2714300"/>
              <a:ext cx="6593126" cy="36095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7274" y="3789325"/>
              <a:ext cx="411900" cy="435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84423" y="38274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666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5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ARA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MELA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K</a:t>
            </a:r>
            <a:r>
              <a:rPr sz="1600" b="1" spc="90" dirty="0">
                <a:solidFill>
                  <a:srgbClr val="000000"/>
                </a:solidFill>
                <a:latin typeface="Trebuchet MS"/>
                <a:cs typeface="Trebuchet MS"/>
              </a:rPr>
              <a:t>UKAN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PELAPORAN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20" dirty="0">
                <a:solidFill>
                  <a:srgbClr val="000000"/>
                </a:solidFill>
                <a:latin typeface="Trebuchet MS"/>
                <a:cs typeface="Trebuchet MS"/>
              </a:rPr>
              <a:t>BKD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62</a:t>
            </a:fld>
            <a:endParaRPr spc="10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76262" y="976787"/>
            <a:ext cx="6602730" cy="144716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1890395" algn="r">
              <a:lnSpc>
                <a:spcPct val="100000"/>
              </a:lnSpc>
              <a:spcBef>
                <a:spcPts val="1055"/>
              </a:spcBef>
            </a:pPr>
            <a:r>
              <a:rPr sz="1200" b="1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5812" y="2709537"/>
            <a:ext cx="6602730" cy="361950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R="1995170" algn="r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91300" y="938888"/>
            <a:ext cx="41249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7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5. Pengisian data pada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kategori-kategori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pelaporan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dapat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dilakukan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laman-laman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tersedia.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4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melakukan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pengisiannya,</a:t>
            </a:r>
            <a:r>
              <a:rPr sz="14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klik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‘tombol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abu-abu’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di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setiap kategori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agar dapat diarahkan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 </a:t>
            </a:r>
            <a:r>
              <a:rPr sz="1400" spc="-3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laman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pengisian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sesuai.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1300" y="2219047"/>
            <a:ext cx="3875404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6. Setelah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melakukan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pengisian data,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klik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tombol </a:t>
            </a:r>
            <a:r>
              <a:rPr sz="1400" spc="-37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b="1" spc="-25" dirty="0">
                <a:solidFill>
                  <a:srgbClr val="000C20"/>
                </a:solidFill>
                <a:latin typeface="Arial"/>
                <a:cs typeface="Arial"/>
              </a:rPr>
              <a:t>‘Tarik</a:t>
            </a:r>
            <a:r>
              <a:rPr sz="1400" b="1" spc="-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Kinerja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dari</a:t>
            </a:r>
            <a:r>
              <a:rPr sz="1400" b="1" spc="-1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Portofolio’</a:t>
            </a:r>
            <a:r>
              <a:rPr sz="1400" b="1" spc="15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untuk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menarik </a:t>
            </a:r>
            <a:r>
              <a:rPr sz="1400" spc="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seluruh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data dari laman pengisian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laman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pelaporan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BKD</a:t>
            </a:r>
            <a:r>
              <a:rPr sz="1400" spc="-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Anda.</a:t>
            </a:r>
            <a:r>
              <a:rPr sz="1400" spc="-1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Cek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kembali</a:t>
            </a:r>
            <a:r>
              <a:rPr sz="14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periode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data-dat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yang</a:t>
            </a:r>
            <a:r>
              <a:rPr sz="1400" spc="-8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And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 tarik.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1300" y="3499208"/>
            <a:ext cx="3145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7.</a:t>
            </a:r>
            <a:r>
              <a:rPr sz="1400" spc="-2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Setelah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C20"/>
                </a:solidFill>
                <a:latin typeface="Arial MT"/>
                <a:cs typeface="Arial MT"/>
              </a:rPr>
              <a:t>itu</a:t>
            </a:r>
            <a:r>
              <a:rPr sz="1400" spc="-2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C20"/>
                </a:solidFill>
                <a:latin typeface="Arial MT"/>
                <a:cs typeface="Arial MT"/>
              </a:rPr>
              <a:t>klik </a:t>
            </a:r>
            <a:r>
              <a:rPr sz="1400" b="1" dirty="0">
                <a:solidFill>
                  <a:srgbClr val="000C20"/>
                </a:solidFill>
                <a:latin typeface="Arial"/>
                <a:cs typeface="Arial"/>
              </a:rPr>
              <a:t>“Simpan</a:t>
            </a:r>
            <a:r>
              <a:rPr sz="1400" b="1" spc="-20" dirty="0">
                <a:solidFill>
                  <a:srgbClr val="000C2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C20"/>
                </a:solidFill>
                <a:latin typeface="Arial"/>
                <a:cs typeface="Arial"/>
              </a:rPr>
              <a:t>Permanen”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9425" y="872975"/>
            <a:ext cx="5821045" cy="2630170"/>
            <a:chOff x="759425" y="872975"/>
            <a:chExt cx="5821045" cy="26301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425" y="872975"/>
              <a:ext cx="5820425" cy="26301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9124" y="1738575"/>
              <a:ext cx="411900" cy="435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86273" y="17766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01149" y="3777500"/>
            <a:ext cx="5937250" cy="2512695"/>
            <a:chOff x="701149" y="3777500"/>
            <a:chExt cx="5937250" cy="25126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149" y="3777500"/>
              <a:ext cx="5936975" cy="2512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8949" y="3797850"/>
              <a:ext cx="411900" cy="435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6098" y="3835949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4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5" y="3115"/>
                  </a:lnTo>
                  <a:lnTo>
                    <a:pt x="231354" y="26990"/>
                  </a:lnTo>
                  <a:lnTo>
                    <a:pt x="272600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7650" y="412196"/>
            <a:ext cx="3666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5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sz="1600" b="1" spc="130" dirty="0">
                <a:solidFill>
                  <a:srgbClr val="000000"/>
                </a:solidFill>
                <a:latin typeface="Trebuchet MS"/>
                <a:cs typeface="Trebuchet MS"/>
              </a:rPr>
              <a:t>ARA</a:t>
            </a:r>
            <a:r>
              <a:rPr sz="1600" b="1" spc="-1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0" dirty="0">
                <a:solidFill>
                  <a:srgbClr val="000000"/>
                </a:solidFill>
                <a:latin typeface="Trebuchet MS"/>
                <a:cs typeface="Trebuchet MS"/>
              </a:rPr>
              <a:t>MELA</a:t>
            </a:r>
            <a:r>
              <a:rPr sz="1600" b="1" spc="95" dirty="0">
                <a:solidFill>
                  <a:srgbClr val="000000"/>
                </a:solidFill>
                <a:latin typeface="Trebuchet MS"/>
                <a:cs typeface="Trebuchet MS"/>
              </a:rPr>
              <a:t>K</a:t>
            </a:r>
            <a:r>
              <a:rPr sz="1600" b="1" spc="90" dirty="0">
                <a:solidFill>
                  <a:srgbClr val="000000"/>
                </a:solidFill>
                <a:latin typeface="Trebuchet MS"/>
                <a:cs typeface="Trebuchet MS"/>
              </a:rPr>
              <a:t>UKAN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05" dirty="0">
                <a:solidFill>
                  <a:srgbClr val="000000"/>
                </a:solidFill>
                <a:latin typeface="Trebuchet MS"/>
                <a:cs typeface="Trebuchet MS"/>
              </a:rPr>
              <a:t>PELAPORAN</a:t>
            </a:r>
            <a:r>
              <a:rPr sz="1600" b="1" spc="-1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600" b="1" spc="120" dirty="0">
                <a:solidFill>
                  <a:srgbClr val="000000"/>
                </a:solidFill>
                <a:latin typeface="Trebuchet MS"/>
                <a:cs typeface="Trebuchet MS"/>
              </a:rPr>
              <a:t>BKD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4662" y="868212"/>
            <a:ext cx="5830570" cy="263969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103759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6386" y="3772737"/>
            <a:ext cx="5946775" cy="2522220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R="1107440" algn="r">
              <a:lnSpc>
                <a:spcPct val="100000"/>
              </a:lnSpc>
              <a:spcBef>
                <a:spcPts val="995"/>
              </a:spcBef>
            </a:pPr>
            <a:r>
              <a:rPr sz="1200" b="1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790525" y="4028999"/>
            <a:ext cx="5249545" cy="2282825"/>
            <a:chOff x="6790525" y="4028999"/>
            <a:chExt cx="5249545" cy="228282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0525" y="4028999"/>
              <a:ext cx="5249075" cy="22060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3924" y="5875675"/>
              <a:ext cx="411900" cy="435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021074" y="591377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0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114795" y="5964188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388449" y="5996625"/>
            <a:ext cx="651510" cy="234315"/>
          </a:xfrm>
          <a:custGeom>
            <a:avLst/>
            <a:gdLst/>
            <a:ahLst/>
            <a:cxnLst/>
            <a:rect l="l" t="t" r="r" b="b"/>
            <a:pathLst>
              <a:path w="651509" h="234314">
                <a:moveTo>
                  <a:pt x="0" y="0"/>
                </a:moveTo>
                <a:lnTo>
                  <a:pt x="651299" y="0"/>
                </a:lnTo>
                <a:lnTo>
                  <a:pt x="651299" y="233699"/>
                </a:lnTo>
                <a:lnTo>
                  <a:pt x="0" y="233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11793077" y="6588289"/>
            <a:ext cx="240029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5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300"/>
              </a:lnSpc>
            </a:pPr>
            <a:fld id="{81D60167-4931-47E6-BA6A-407CBD079E47}" type="slidenum">
              <a:rPr lang="en-ID" spc="10" smtClean="0"/>
              <a:pPr marL="38100">
                <a:lnSpc>
                  <a:spcPts val="1300"/>
                </a:lnSpc>
              </a:pPr>
              <a:t>63</a:t>
            </a:fld>
            <a:endParaRPr spc="10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568317" y="6604142"/>
            <a:ext cx="6302375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nn-NO" b="1" spc="-5">
                <a:latin typeface="Arial"/>
                <a:cs typeface="Arial"/>
              </a:rPr>
              <a:t>Dokumen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Rahasia </a:t>
            </a:r>
            <a:r>
              <a:rPr lang="nn-NO" b="1">
                <a:latin typeface="Arial"/>
                <a:cs typeface="Arial"/>
              </a:rPr>
              <a:t>I</a:t>
            </a:r>
            <a:r>
              <a:rPr lang="nn-NO" b="1" spc="-10">
                <a:latin typeface="Arial"/>
                <a:cs typeface="Arial"/>
              </a:rPr>
              <a:t> </a:t>
            </a:r>
            <a:r>
              <a:rPr lang="nn-NO" b="1" spc="-5">
                <a:latin typeface="Arial"/>
                <a:cs typeface="Arial"/>
              </a:rPr>
              <a:t>2023 </a:t>
            </a:r>
            <a:r>
              <a:rPr lang="nn-NO" b="1">
                <a:latin typeface="Arial"/>
                <a:cs typeface="Arial"/>
              </a:rPr>
              <a:t>-</a:t>
            </a:r>
            <a:r>
              <a:rPr lang="nn-NO" b="1" spc="-5">
                <a:latin typeface="Arial"/>
                <a:cs typeface="Arial"/>
              </a:rPr>
              <a:t> Kemendikbudristek.</a:t>
            </a:r>
            <a:r>
              <a:rPr lang="nn-NO" b="1" spc="-15">
                <a:latin typeface="Arial"/>
                <a:cs typeface="Arial"/>
              </a:rPr>
              <a:t> </a:t>
            </a:r>
            <a:r>
              <a:rPr lang="nn-NO" spc="-5"/>
              <a:t>Informasi ini</a:t>
            </a:r>
            <a:r>
              <a:rPr lang="nn-NO" spc="-10"/>
              <a:t> </a:t>
            </a:r>
            <a:r>
              <a:rPr lang="nn-NO" spc="-5"/>
              <a:t>bersifat pribadi dan</a:t>
            </a:r>
            <a:r>
              <a:rPr lang="nn-NO" spc="-10"/>
              <a:t> </a:t>
            </a:r>
            <a:r>
              <a:rPr lang="nn-NO"/>
              <a:t>rahasia.</a:t>
            </a:r>
            <a:r>
              <a:rPr lang="nn-NO" spc="-5"/>
              <a:t> Konten apa</a:t>
            </a:r>
            <a:r>
              <a:rPr lang="nn-NO" spc="-10"/>
              <a:t> </a:t>
            </a:r>
            <a:r>
              <a:rPr lang="nn-NO" spc="-5"/>
              <a:t>pun hanya</a:t>
            </a:r>
            <a:r>
              <a:rPr lang="nn-NO" spc="-10"/>
              <a:t> </a:t>
            </a:r>
            <a:r>
              <a:rPr lang="nn-NO"/>
              <a:t>milik</a:t>
            </a:r>
            <a:r>
              <a:rPr lang="nn-NO" spc="-5"/>
              <a:t> Kemendikbudristek</a:t>
            </a:r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1474" y="3232122"/>
            <a:ext cx="95307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8. Apabila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periode penilaian belum dimulai,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Anda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masih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dapat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melakukan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perubahan pada data-data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 yang</a:t>
            </a:r>
            <a:r>
              <a:rPr sz="1600" spc="2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dimasukkan</a:t>
            </a:r>
            <a:r>
              <a:rPr sz="1600" spc="2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ke</a:t>
            </a:r>
            <a:r>
              <a:rPr sz="1600" spc="29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pelaporan</a:t>
            </a:r>
            <a:r>
              <a:rPr sz="1600" spc="2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BKD.</a:t>
            </a:r>
            <a:r>
              <a:rPr sz="1600" spc="2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Jika</a:t>
            </a:r>
            <a:r>
              <a:rPr sz="1600" spc="29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tombol</a:t>
            </a:r>
            <a:r>
              <a:rPr sz="1600" spc="2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pada</a:t>
            </a:r>
            <a:r>
              <a:rPr sz="1600" spc="2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rekap</a:t>
            </a:r>
            <a:r>
              <a:rPr sz="1600" spc="29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kegiatan</a:t>
            </a:r>
            <a:r>
              <a:rPr sz="1600" spc="2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Anda</a:t>
            </a:r>
            <a:r>
              <a:rPr sz="1600" spc="2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sudah</a:t>
            </a:r>
            <a:r>
              <a:rPr sz="1600" spc="29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berubah</a:t>
            </a:r>
            <a:r>
              <a:rPr sz="1600" spc="285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menjadi </a:t>
            </a:r>
            <a:r>
              <a:rPr sz="1600" spc="-434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‘Siap untuk Dinilai’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artinya laporan BKD Anda</a:t>
            </a:r>
            <a:r>
              <a:rPr sz="1600" spc="43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sudah disimpan permanen dan </a:t>
            </a:r>
            <a:r>
              <a:rPr sz="1600" b="1" dirty="0">
                <a:solidFill>
                  <a:srgbClr val="000C20"/>
                </a:solidFill>
                <a:latin typeface="Arial"/>
                <a:cs typeface="Arial"/>
              </a:rPr>
              <a:t>tidak </a:t>
            </a:r>
            <a:r>
              <a:rPr sz="1600" b="1" spc="-5" dirty="0">
                <a:solidFill>
                  <a:srgbClr val="000C20"/>
                </a:solidFill>
                <a:latin typeface="Arial"/>
                <a:cs typeface="Arial"/>
              </a:rPr>
              <a:t>dapat </a:t>
            </a:r>
            <a:r>
              <a:rPr sz="1600" b="1" spc="5" dirty="0">
                <a:solidFill>
                  <a:srgbClr val="000C20"/>
                </a:solidFill>
                <a:latin typeface="Arial"/>
                <a:cs typeface="Arial"/>
              </a:rPr>
              <a:t>diubah</a:t>
            </a:r>
            <a:r>
              <a:rPr sz="1600" spc="5" dirty="0">
                <a:solidFill>
                  <a:srgbClr val="000C20"/>
                </a:solidFill>
                <a:latin typeface="Arial MT"/>
                <a:cs typeface="Arial MT"/>
              </a:rPr>
              <a:t>. </a:t>
            </a:r>
            <a:r>
              <a:rPr sz="1600" spc="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Jika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hal ini terjadi, harap hubungi Unit BKD Internal PT Anda apabila ingin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melakukan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perubahan pada </a:t>
            </a:r>
            <a:r>
              <a:rPr sz="160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data</a:t>
            </a:r>
            <a:r>
              <a:rPr sz="1600" spc="-10" dirty="0">
                <a:solidFill>
                  <a:srgbClr val="000C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C20"/>
                </a:solidFill>
                <a:latin typeface="Arial MT"/>
                <a:cs typeface="Arial MT"/>
              </a:rPr>
              <a:t>di pelaporan BKD.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06854" y="1597057"/>
            <a:ext cx="9636760" cy="1226820"/>
            <a:chOff x="1306854" y="1597057"/>
            <a:chExt cx="9636760" cy="12268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6854" y="1597057"/>
              <a:ext cx="9636696" cy="12264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9099" y="2059725"/>
              <a:ext cx="411900" cy="43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16248" y="2097824"/>
              <a:ext cx="297815" cy="321310"/>
            </a:xfrm>
            <a:custGeom>
              <a:avLst/>
              <a:gdLst/>
              <a:ahLst/>
              <a:cxnLst/>
              <a:rect l="l" t="t" r="r" b="b"/>
              <a:pathLst>
                <a:path w="297815" h="321310">
                  <a:moveTo>
                    <a:pt x="148799" y="321299"/>
                  </a:moveTo>
                  <a:lnTo>
                    <a:pt x="101767" y="313109"/>
                  </a:lnTo>
                  <a:lnTo>
                    <a:pt x="60920" y="290303"/>
                  </a:lnTo>
                  <a:lnTo>
                    <a:pt x="28709" y="255527"/>
                  </a:lnTo>
                  <a:lnTo>
                    <a:pt x="7585" y="211427"/>
                  </a:lnTo>
                  <a:lnTo>
                    <a:pt x="0" y="160649"/>
                  </a:lnTo>
                  <a:lnTo>
                    <a:pt x="7585" y="109872"/>
                  </a:lnTo>
                  <a:lnTo>
                    <a:pt x="28709" y="65772"/>
                  </a:lnTo>
                  <a:lnTo>
                    <a:pt x="60920" y="30996"/>
                  </a:lnTo>
                  <a:lnTo>
                    <a:pt x="101767" y="8190"/>
                  </a:lnTo>
                  <a:lnTo>
                    <a:pt x="148799" y="0"/>
                  </a:lnTo>
                  <a:lnTo>
                    <a:pt x="177964" y="3115"/>
                  </a:lnTo>
                  <a:lnTo>
                    <a:pt x="231354" y="26991"/>
                  </a:lnTo>
                  <a:lnTo>
                    <a:pt x="272599" y="71521"/>
                  </a:lnTo>
                  <a:lnTo>
                    <a:pt x="294714" y="129162"/>
                  </a:lnTo>
                  <a:lnTo>
                    <a:pt x="297599" y="160649"/>
                  </a:lnTo>
                  <a:lnTo>
                    <a:pt x="290014" y="211427"/>
                  </a:lnTo>
                  <a:lnTo>
                    <a:pt x="268890" y="255527"/>
                  </a:lnTo>
                  <a:lnTo>
                    <a:pt x="236679" y="290303"/>
                  </a:lnTo>
                  <a:lnTo>
                    <a:pt x="195832" y="313109"/>
                  </a:lnTo>
                  <a:lnTo>
                    <a:pt x="148799" y="3212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7650" y="412196"/>
            <a:ext cx="3666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5" dirty="0">
                <a:latin typeface="Trebuchet MS"/>
                <a:cs typeface="Trebuchet MS"/>
              </a:rPr>
              <a:t>C</a:t>
            </a:r>
            <a:r>
              <a:rPr sz="1600" b="1" spc="130" dirty="0">
                <a:latin typeface="Trebuchet MS"/>
                <a:cs typeface="Trebuchet MS"/>
              </a:rPr>
              <a:t>ARA</a:t>
            </a:r>
            <a:r>
              <a:rPr sz="1600" b="1" spc="-185" dirty="0">
                <a:latin typeface="Trebuchet MS"/>
                <a:cs typeface="Trebuchet MS"/>
              </a:rPr>
              <a:t> </a:t>
            </a:r>
            <a:r>
              <a:rPr sz="1600" b="1" spc="100" dirty="0">
                <a:latin typeface="Trebuchet MS"/>
                <a:cs typeface="Trebuchet MS"/>
              </a:rPr>
              <a:t>MELA</a:t>
            </a:r>
            <a:r>
              <a:rPr sz="1600" b="1" spc="95" dirty="0">
                <a:latin typeface="Trebuchet MS"/>
                <a:cs typeface="Trebuchet MS"/>
              </a:rPr>
              <a:t>K</a:t>
            </a:r>
            <a:r>
              <a:rPr sz="1600" b="1" spc="90" dirty="0">
                <a:latin typeface="Trebuchet MS"/>
                <a:cs typeface="Trebuchet MS"/>
              </a:rPr>
              <a:t>UKAN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05" dirty="0">
                <a:latin typeface="Trebuchet MS"/>
                <a:cs typeface="Trebuchet MS"/>
              </a:rPr>
              <a:t>PELAPORAN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120" dirty="0">
                <a:latin typeface="Trebuchet MS"/>
                <a:cs typeface="Trebuchet MS"/>
              </a:rPr>
              <a:t>BKD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500" y="3713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435" y="449933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00"/>
              </a:lnSpc>
            </a:pPr>
            <a:fld id="{81D60167-4931-47E6-BA6A-407CBD079E47}" type="slidenum">
              <a:rPr spc="10" dirty="0"/>
              <a:t>64</a:t>
            </a:fld>
            <a:endParaRPr spc="1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b="1" spc="-5" dirty="0">
                <a:latin typeface="Arial"/>
                <a:cs typeface="Arial"/>
              </a:rPr>
              <a:t>Dokumen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Rahasia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2023 </a:t>
            </a:r>
            <a:r>
              <a:rPr b="1" dirty="0">
                <a:latin typeface="Arial"/>
                <a:cs typeface="Arial"/>
              </a:rPr>
              <a:t>-</a:t>
            </a:r>
            <a:r>
              <a:rPr b="1" spc="-5" dirty="0">
                <a:latin typeface="Arial"/>
                <a:cs typeface="Arial"/>
              </a:rPr>
              <a:t> Kemendikbudristek.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spc="-5" dirty="0"/>
              <a:t>Informasi ini</a:t>
            </a:r>
            <a:r>
              <a:rPr spc="-10" dirty="0"/>
              <a:t> </a:t>
            </a:r>
            <a:r>
              <a:rPr spc="-5" dirty="0"/>
              <a:t>bersifat pribadi dan</a:t>
            </a:r>
            <a:r>
              <a:rPr spc="-10" dirty="0"/>
              <a:t> </a:t>
            </a:r>
            <a:r>
              <a:rPr dirty="0"/>
              <a:t>rahasia.</a:t>
            </a:r>
            <a:r>
              <a:rPr spc="-5" dirty="0"/>
              <a:t> Konten apa</a:t>
            </a:r>
            <a:r>
              <a:rPr spc="-10" dirty="0"/>
              <a:t> </a:t>
            </a:r>
            <a:r>
              <a:rPr spc="-5" dirty="0"/>
              <a:t>pun hanya</a:t>
            </a:r>
            <a:r>
              <a:rPr spc="-10" dirty="0"/>
              <a:t> </a:t>
            </a:r>
            <a:r>
              <a:rPr dirty="0"/>
              <a:t>milik</a:t>
            </a:r>
            <a:r>
              <a:rPr spc="-5" dirty="0"/>
              <a:t> Kemendikbudristek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43687" y="1475487"/>
            <a:ext cx="9704705" cy="149923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1633220" algn="r">
              <a:lnSpc>
                <a:spcPct val="100000"/>
              </a:lnSpc>
              <a:spcBef>
                <a:spcPts val="910"/>
              </a:spcBef>
            </a:pPr>
            <a:r>
              <a:rPr sz="1200" b="1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8449" y="4841825"/>
            <a:ext cx="4403725" cy="1151255"/>
          </a:xfrm>
          <a:prstGeom prst="rect">
            <a:avLst/>
          </a:prstGeom>
          <a:ln w="9524">
            <a:solidFill>
              <a:srgbClr val="C1C1C1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20"/>
              </a:spcBef>
            </a:pPr>
            <a:r>
              <a:rPr sz="1400" b="1" spc="-5" dirty="0">
                <a:latin typeface="Arial"/>
                <a:cs typeface="Arial"/>
              </a:rPr>
              <a:t>Catatan:</a:t>
            </a:r>
            <a:endParaRPr sz="14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1400" spc="-25" dirty="0">
                <a:latin typeface="Arial MT"/>
                <a:cs typeface="Arial MT"/>
              </a:rPr>
              <a:t>Terdapat </a:t>
            </a:r>
            <a:r>
              <a:rPr sz="1400" spc="-5" dirty="0">
                <a:latin typeface="Arial MT"/>
                <a:cs typeface="Arial MT"/>
              </a:rPr>
              <a:t>tiga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jenis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status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laporan:</a:t>
            </a:r>
            <a:endParaRPr sz="1400">
              <a:latin typeface="Arial MT"/>
              <a:cs typeface="Arial MT"/>
            </a:endParaRPr>
          </a:p>
          <a:p>
            <a:pPr marL="542925" indent="-377190">
              <a:lnSpc>
                <a:spcPct val="100000"/>
              </a:lnSpc>
              <a:buAutoNum type="alphaLcPeriod"/>
              <a:tabLst>
                <a:tab pos="542290" algn="l"/>
                <a:tab pos="542925" algn="l"/>
              </a:tabLst>
            </a:pPr>
            <a:r>
              <a:rPr sz="1400" spc="-5" dirty="0">
                <a:latin typeface="Arial MT"/>
                <a:cs typeface="Arial MT"/>
              </a:rPr>
              <a:t>Siap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untuk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dinilai</a:t>
            </a:r>
            <a:endParaRPr sz="1400">
              <a:latin typeface="Arial MT"/>
              <a:cs typeface="Arial MT"/>
            </a:endParaRPr>
          </a:p>
          <a:p>
            <a:pPr marL="542925" indent="-377190">
              <a:lnSpc>
                <a:spcPct val="100000"/>
              </a:lnSpc>
              <a:buAutoNum type="alphaLcPeriod"/>
              <a:tabLst>
                <a:tab pos="542290" algn="l"/>
                <a:tab pos="542925" algn="l"/>
              </a:tabLst>
            </a:pPr>
            <a:r>
              <a:rPr sz="1400" spc="-5" dirty="0">
                <a:latin typeface="Arial MT"/>
                <a:cs typeface="Arial MT"/>
              </a:rPr>
              <a:t>Sedang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dinilai</a:t>
            </a:r>
            <a:endParaRPr sz="1400">
              <a:latin typeface="Arial MT"/>
              <a:cs typeface="Arial MT"/>
            </a:endParaRPr>
          </a:p>
          <a:p>
            <a:pPr marL="542925" indent="-367030">
              <a:lnSpc>
                <a:spcPct val="100000"/>
              </a:lnSpc>
              <a:buAutoNum type="alphaLcPeriod"/>
              <a:tabLst>
                <a:tab pos="542290" algn="l"/>
                <a:tab pos="542925" algn="l"/>
              </a:tabLst>
            </a:pPr>
            <a:r>
              <a:rPr sz="1400" spc="-5" dirty="0">
                <a:latin typeface="Arial MT"/>
                <a:cs typeface="Arial MT"/>
              </a:rPr>
              <a:t>Lihat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hasil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penilaian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8477" y="6547966"/>
            <a:ext cx="189230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5" dirty="0">
                <a:latin typeface="Calibri"/>
                <a:cs typeface="Calibri"/>
              </a:rPr>
              <a:t>72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" y="6400949"/>
            <a:ext cx="12192000" cy="77470"/>
          </a:xfrm>
          <a:custGeom>
            <a:avLst/>
            <a:gdLst/>
            <a:ahLst/>
            <a:cxnLst/>
            <a:rect l="l" t="t" r="r" b="b"/>
            <a:pathLst>
              <a:path w="12192000" h="77470">
                <a:moveTo>
                  <a:pt x="12191999" y="77399"/>
                </a:moveTo>
                <a:lnTo>
                  <a:pt x="0" y="773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7399"/>
                </a:lnTo>
                <a:close/>
              </a:path>
            </a:pathLst>
          </a:custGeom>
          <a:solidFill>
            <a:srgbClr val="002C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8317" y="6594518"/>
            <a:ext cx="6302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Dokumen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Rahasia </a:t>
            </a:r>
            <a:r>
              <a:rPr sz="800" b="1" dirty="0">
                <a:latin typeface="Arial"/>
                <a:cs typeface="Arial"/>
              </a:rPr>
              <a:t>I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2023 </a:t>
            </a:r>
            <a:r>
              <a:rPr sz="800" b="1" dirty="0">
                <a:latin typeface="Arial"/>
                <a:cs typeface="Arial"/>
              </a:rPr>
              <a:t>-</a:t>
            </a:r>
            <a:r>
              <a:rPr sz="800" b="1" spc="-5" dirty="0">
                <a:latin typeface="Arial"/>
                <a:cs typeface="Arial"/>
              </a:rPr>
              <a:t> Kemendikbudristek.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 MT"/>
                <a:cs typeface="Arial MT"/>
              </a:rPr>
              <a:t>Informasi ini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bersifat pribadi dan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rahasia.</a:t>
            </a:r>
            <a:r>
              <a:rPr sz="800" spc="-5" dirty="0">
                <a:latin typeface="Arial MT"/>
                <a:cs typeface="Arial MT"/>
              </a:rPr>
              <a:t> Konten apa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pun hanya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milik</a:t>
            </a:r>
            <a:r>
              <a:rPr sz="800" spc="-5" dirty="0">
                <a:latin typeface="Arial MT"/>
                <a:cs typeface="Arial MT"/>
              </a:rPr>
              <a:t> Kemendikbudristek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8347" y="6544270"/>
            <a:ext cx="253226" cy="2571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872" y="409501"/>
            <a:ext cx="43954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14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2200" b="1" spc="7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200" b="1" spc="120" dirty="0">
                <a:solidFill>
                  <a:srgbClr val="000000"/>
                </a:solidFill>
                <a:latin typeface="Trebuchet MS"/>
                <a:cs typeface="Trebuchet MS"/>
              </a:rPr>
              <a:t>ahan</a:t>
            </a:r>
            <a:r>
              <a:rPr sz="2200" b="1" spc="-19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200" b="1" spc="110" dirty="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sz="2200" b="1" spc="95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2200" b="1" spc="114" dirty="0">
                <a:solidFill>
                  <a:srgbClr val="000000"/>
                </a:solidFill>
                <a:latin typeface="Trebuchet MS"/>
                <a:cs typeface="Trebuchet MS"/>
              </a:rPr>
              <a:t>tuk</a:t>
            </a:r>
            <a:r>
              <a:rPr sz="2200" b="1" spc="-204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200" b="1" spc="180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2200" b="1" spc="55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2200" b="1" spc="2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200" b="1" spc="135" dirty="0">
                <a:solidFill>
                  <a:srgbClr val="000000"/>
                </a:solidFill>
                <a:latin typeface="Trebuchet MS"/>
                <a:cs typeface="Trebuchet MS"/>
              </a:rPr>
              <a:t>guruan</a:t>
            </a:r>
            <a:r>
              <a:rPr sz="2200" b="1" spc="-2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200" b="1" spc="2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2200" b="1" spc="125" dirty="0">
                <a:solidFill>
                  <a:srgbClr val="000000"/>
                </a:solidFill>
                <a:latin typeface="Trebuchet MS"/>
                <a:cs typeface="Trebuchet MS"/>
              </a:rPr>
              <a:t>inggi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700" y="5519732"/>
            <a:ext cx="1080452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500" spc="-5" dirty="0">
                <a:latin typeface="Arial MT"/>
                <a:cs typeface="Arial MT"/>
              </a:rPr>
              <a:t>Perwakilan dari Perguruan </a:t>
            </a:r>
            <a:r>
              <a:rPr sz="1500" spc="-15" dirty="0">
                <a:latin typeface="Arial MT"/>
                <a:cs typeface="Arial MT"/>
              </a:rPr>
              <a:t>Tinggi </a:t>
            </a:r>
            <a:r>
              <a:rPr sz="1500" dirty="0">
                <a:latin typeface="Arial MT"/>
                <a:cs typeface="Arial MT"/>
              </a:rPr>
              <a:t>yang mengikuti sosialisasi </a:t>
            </a:r>
            <a:r>
              <a:rPr sz="1500" spc="-5" dirty="0">
                <a:latin typeface="Arial MT"/>
                <a:cs typeface="Arial MT"/>
              </a:rPr>
              <a:t>dapat </a:t>
            </a:r>
            <a:r>
              <a:rPr sz="1500" dirty="0">
                <a:latin typeface="Arial MT"/>
                <a:cs typeface="Arial MT"/>
              </a:rPr>
              <a:t>meneruskan </a:t>
            </a:r>
            <a:r>
              <a:rPr sz="1500" spc="-5" dirty="0">
                <a:latin typeface="Arial MT"/>
                <a:cs typeface="Arial MT"/>
              </a:rPr>
              <a:t>informasi </a:t>
            </a:r>
            <a:r>
              <a:rPr sz="1500" dirty="0">
                <a:latin typeface="Arial MT"/>
                <a:cs typeface="Arial MT"/>
              </a:rPr>
              <a:t>yang </a:t>
            </a:r>
            <a:r>
              <a:rPr sz="1500" spc="-5" dirty="0">
                <a:latin typeface="Arial MT"/>
                <a:cs typeface="Arial MT"/>
              </a:rPr>
              <a:t>didapat </a:t>
            </a:r>
            <a:r>
              <a:rPr sz="1500" dirty="0">
                <a:latin typeface="Arial MT"/>
                <a:cs typeface="Arial MT"/>
              </a:rPr>
              <a:t>kepada seluruh </a:t>
            </a:r>
            <a:r>
              <a:rPr sz="1500" spc="-5" dirty="0">
                <a:latin typeface="Arial MT"/>
                <a:cs typeface="Arial MT"/>
              </a:rPr>
              <a:t>dosen di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masing-masing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Perguruan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15" dirty="0">
                <a:latin typeface="Arial MT"/>
                <a:cs typeface="Arial MT"/>
              </a:rPr>
              <a:t>Tinggi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336" y="53364"/>
            <a:ext cx="306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solidFill>
                  <a:srgbClr val="FF8C00"/>
                </a:solidFill>
                <a:latin typeface="Trebuchet MS"/>
                <a:cs typeface="Trebuchet MS"/>
              </a:rPr>
              <a:t>Paparan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FF8C00"/>
                </a:solidFill>
                <a:latin typeface="Trebuchet MS"/>
                <a:cs typeface="Trebuchet MS"/>
              </a:rPr>
              <a:t>Sosialisasi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100" dirty="0">
                <a:solidFill>
                  <a:srgbClr val="FF8C00"/>
                </a:solidFill>
                <a:latin typeface="Trebuchet MS"/>
                <a:cs typeface="Trebuchet MS"/>
              </a:rPr>
              <a:t>SISTER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FF8C00"/>
                </a:solidFill>
                <a:latin typeface="Trebuchet MS"/>
                <a:cs typeface="Trebuchet MS"/>
              </a:rPr>
              <a:t>(versi</a:t>
            </a:r>
            <a:r>
              <a:rPr sz="1200" b="1" spc="-105" dirty="0">
                <a:solidFill>
                  <a:srgbClr val="FF8C00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FF8C00"/>
                </a:solidFill>
                <a:latin typeface="Trebuchet MS"/>
                <a:cs typeface="Trebuchet MS"/>
              </a:rPr>
              <a:t>Cloud)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8099" y="1139952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09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099" y="2467826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10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8335" y="1062032"/>
            <a:ext cx="11109325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 marR="5080" indent="-425450" algn="just">
              <a:lnSpc>
                <a:spcPct val="150000"/>
              </a:lnSpc>
              <a:spcBef>
                <a:spcPts val="100"/>
              </a:spcBef>
            </a:pPr>
            <a:r>
              <a:rPr sz="2100" b="1" spc="-247" baseline="-99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500" spc="-165" dirty="0">
                <a:latin typeface="Arial MT"/>
                <a:cs typeface="Arial MT"/>
              </a:rPr>
              <a:t>1.</a:t>
            </a:r>
            <a:r>
              <a:rPr sz="1500" spc="9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Perguruan </a:t>
            </a:r>
            <a:r>
              <a:rPr sz="1500" spc="-15" dirty="0">
                <a:latin typeface="Arial MT"/>
                <a:cs typeface="Arial MT"/>
              </a:rPr>
              <a:t>Tinggi </a:t>
            </a:r>
            <a:r>
              <a:rPr sz="1500" spc="-5" dirty="0">
                <a:latin typeface="Arial MT"/>
                <a:cs typeface="Arial MT"/>
              </a:rPr>
              <a:t>perlu </a:t>
            </a:r>
            <a:r>
              <a:rPr sz="1500" dirty="0">
                <a:latin typeface="Arial MT"/>
                <a:cs typeface="Arial MT"/>
              </a:rPr>
              <a:t>menghimbau </a:t>
            </a:r>
            <a:r>
              <a:rPr sz="1500" spc="-5" dirty="0">
                <a:latin typeface="Arial MT"/>
                <a:cs typeface="Arial MT"/>
              </a:rPr>
              <a:t>dosen/tendik untuk </a:t>
            </a:r>
            <a:r>
              <a:rPr sz="1500" b="1" spc="-5" dirty="0">
                <a:latin typeface="Arial"/>
                <a:cs typeface="Arial"/>
              </a:rPr>
              <a:t>membuat akun dan mengakses seluruh layanan yang </a:t>
            </a:r>
            <a:r>
              <a:rPr sz="1500" b="1" dirty="0">
                <a:latin typeface="Arial"/>
                <a:cs typeface="Arial"/>
              </a:rPr>
              <a:t>terdapat </a:t>
            </a:r>
            <a:r>
              <a:rPr sz="1500" b="1" spc="-5" dirty="0">
                <a:latin typeface="Arial"/>
                <a:cs typeface="Arial"/>
              </a:rPr>
              <a:t>di 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SISTER. Bagi Dosen </a:t>
            </a:r>
            <a:r>
              <a:rPr sz="1500" spc="-5" dirty="0">
                <a:latin typeface="Arial MT"/>
                <a:cs typeface="Arial MT"/>
              </a:rPr>
              <a:t>diimbau untuk </a:t>
            </a:r>
            <a:r>
              <a:rPr sz="1500" dirty="0">
                <a:latin typeface="Arial MT"/>
                <a:cs typeface="Arial MT"/>
              </a:rPr>
              <a:t>melakukan </a:t>
            </a:r>
            <a:r>
              <a:rPr sz="1500" spc="-5" dirty="0">
                <a:latin typeface="Arial MT"/>
                <a:cs typeface="Arial MT"/>
              </a:rPr>
              <a:t>pembaruan portofolio </a:t>
            </a:r>
            <a:r>
              <a:rPr sz="1500" dirty="0">
                <a:latin typeface="Arial MT"/>
                <a:cs typeface="Arial MT"/>
              </a:rPr>
              <a:t>secara </a:t>
            </a:r>
            <a:r>
              <a:rPr sz="1500" spc="-5" dirty="0">
                <a:latin typeface="Arial MT"/>
                <a:cs typeface="Arial MT"/>
              </a:rPr>
              <a:t>berkala untuk </a:t>
            </a:r>
            <a:r>
              <a:rPr sz="1500" dirty="0">
                <a:latin typeface="Arial MT"/>
                <a:cs typeface="Arial MT"/>
              </a:rPr>
              <a:t>siklus </a:t>
            </a:r>
            <a:r>
              <a:rPr sz="1500" spc="-5" dirty="0">
                <a:latin typeface="Arial MT"/>
                <a:cs typeface="Arial MT"/>
              </a:rPr>
              <a:t>BKD berikutnya </a:t>
            </a:r>
            <a:r>
              <a:rPr sz="1500" dirty="0">
                <a:latin typeface="Arial MT"/>
                <a:cs typeface="Arial MT"/>
              </a:rPr>
              <a:t>(2023/2024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Ganjil).</a:t>
            </a:r>
            <a:r>
              <a:rPr sz="1500" spc="10" dirty="0">
                <a:latin typeface="Arial MT"/>
                <a:cs typeface="Arial MT"/>
              </a:rPr>
              <a:t> </a:t>
            </a:r>
            <a:r>
              <a:rPr sz="1500" b="1" spc="-5" dirty="0">
                <a:latin typeface="Arial"/>
                <a:cs typeface="Arial"/>
              </a:rPr>
              <a:t>Bagi Unit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BKD Internal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spc="-5" dirty="0">
                <a:latin typeface="Arial MT"/>
                <a:cs typeface="Arial MT"/>
              </a:rPr>
              <a:t>diimbau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untuk </a:t>
            </a:r>
            <a:r>
              <a:rPr sz="1500" dirty="0">
                <a:latin typeface="Arial MT"/>
                <a:cs typeface="Arial MT"/>
              </a:rPr>
              <a:t>melakukan</a:t>
            </a:r>
            <a:r>
              <a:rPr sz="1500" spc="-5" dirty="0">
                <a:latin typeface="Arial MT"/>
                <a:cs typeface="Arial MT"/>
              </a:rPr>
              <a:t> persiapan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menuju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siklus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BKD berikutnya </a:t>
            </a:r>
            <a:r>
              <a:rPr sz="1500" dirty="0">
                <a:latin typeface="Arial MT"/>
                <a:cs typeface="Arial MT"/>
              </a:rPr>
              <a:t>(2023/2024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Ganjil)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Arial MT"/>
              <a:cs typeface="Arial MT"/>
            </a:endParaRPr>
          </a:p>
          <a:p>
            <a:pPr marL="450215" indent="-425450">
              <a:lnSpc>
                <a:spcPct val="100000"/>
              </a:lnSpc>
              <a:buClr>
                <a:srgbClr val="FFFFFF"/>
              </a:buClr>
              <a:buSzPct val="93333"/>
              <a:buFont typeface="Arial"/>
              <a:buAutoNum type="arabicPeriod" startAt="21"/>
              <a:tabLst>
                <a:tab pos="449580" algn="l"/>
                <a:tab pos="450850" algn="l"/>
              </a:tabLst>
            </a:pPr>
            <a:r>
              <a:rPr sz="1500" spc="-5" dirty="0">
                <a:latin typeface="Arial MT"/>
                <a:cs typeface="Arial MT"/>
              </a:rPr>
              <a:t>Satuan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pendidikan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perlu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mendaftarkan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akun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ke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SISTER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(versi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Cloud):</a:t>
            </a:r>
            <a:endParaRPr sz="1500">
              <a:latin typeface="Arial MT"/>
              <a:cs typeface="Arial MT"/>
            </a:endParaRPr>
          </a:p>
          <a:p>
            <a:pPr marL="907415" lvl="1" indent="-388620">
              <a:lnSpc>
                <a:spcPct val="100000"/>
              </a:lnSpc>
              <a:spcBef>
                <a:spcPts val="900"/>
              </a:spcBef>
              <a:buAutoNum type="alphaLcPeriod"/>
              <a:tabLst>
                <a:tab pos="906780" algn="l"/>
                <a:tab pos="908050" algn="l"/>
              </a:tabLst>
            </a:pPr>
            <a:r>
              <a:rPr sz="1500" b="1" spc="-5" dirty="0">
                <a:latin typeface="Arial"/>
                <a:cs typeface="Arial"/>
              </a:rPr>
              <a:t>Dosen: </a:t>
            </a:r>
            <a:r>
              <a:rPr sz="1500" spc="-5" dirty="0">
                <a:latin typeface="Arial MT"/>
                <a:cs typeface="Arial MT"/>
              </a:rPr>
              <a:t>Dapat </a:t>
            </a:r>
            <a:r>
              <a:rPr sz="1500" dirty="0">
                <a:latin typeface="Arial MT"/>
                <a:cs typeface="Arial MT"/>
              </a:rPr>
              <a:t>melakukan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registrasi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secara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mandiri</a:t>
            </a:r>
            <a:r>
              <a:rPr sz="1500" spc="-5" dirty="0">
                <a:latin typeface="Arial MT"/>
                <a:cs typeface="Arial MT"/>
              </a:rPr>
              <a:t> di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SISTER </a:t>
            </a:r>
            <a:r>
              <a:rPr sz="1500" dirty="0">
                <a:latin typeface="Arial MT"/>
                <a:cs typeface="Arial MT"/>
              </a:rPr>
              <a:t>(versi</a:t>
            </a:r>
            <a:r>
              <a:rPr sz="1500" spc="-5" dirty="0">
                <a:latin typeface="Arial MT"/>
                <a:cs typeface="Arial MT"/>
              </a:rPr>
              <a:t> Cloud)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melalui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sister.kemdikbud.go.id</a:t>
            </a:r>
            <a:endParaRPr sz="1500">
              <a:latin typeface="Arial MT"/>
              <a:cs typeface="Arial MT"/>
            </a:endParaRPr>
          </a:p>
          <a:p>
            <a:pPr marL="907415" marR="401320" lvl="1" indent="-398145">
              <a:lnSpc>
                <a:spcPct val="150000"/>
              </a:lnSpc>
              <a:buAutoNum type="alphaLcPeriod"/>
              <a:tabLst>
                <a:tab pos="906780" algn="l"/>
                <a:tab pos="908050" algn="l"/>
              </a:tabLst>
            </a:pPr>
            <a:r>
              <a:rPr sz="1500" b="1" spc="-5" dirty="0">
                <a:latin typeface="Arial"/>
                <a:cs typeface="Arial"/>
              </a:rPr>
              <a:t>Admin </a:t>
            </a:r>
            <a:r>
              <a:rPr sz="1500" b="1" spc="-60" dirty="0">
                <a:latin typeface="Arial"/>
                <a:cs typeface="Arial"/>
              </a:rPr>
              <a:t>PT: </a:t>
            </a:r>
            <a:r>
              <a:rPr sz="1500" spc="-5" dirty="0">
                <a:latin typeface="Arial MT"/>
                <a:cs typeface="Arial MT"/>
              </a:rPr>
              <a:t>Perlu </a:t>
            </a:r>
            <a:r>
              <a:rPr sz="1500" dirty="0">
                <a:latin typeface="Arial MT"/>
                <a:cs typeface="Arial MT"/>
              </a:rPr>
              <a:t>melakukan </a:t>
            </a:r>
            <a:r>
              <a:rPr sz="1500" spc="-5" dirty="0">
                <a:latin typeface="Arial MT"/>
                <a:cs typeface="Arial MT"/>
              </a:rPr>
              <a:t>pengajuan pembuatan akun Admin PT untuk perguruan tinggi </a:t>
            </a:r>
            <a:r>
              <a:rPr sz="1500" dirty="0">
                <a:latin typeface="Arial MT"/>
                <a:cs typeface="Arial MT"/>
              </a:rPr>
              <a:t>yang </a:t>
            </a:r>
            <a:r>
              <a:rPr sz="1500" spc="-5" dirty="0">
                <a:latin typeface="Arial MT"/>
                <a:cs typeface="Arial MT"/>
              </a:rPr>
              <a:t>baru </a:t>
            </a:r>
            <a:r>
              <a:rPr sz="1500" dirty="0">
                <a:latin typeface="Arial MT"/>
                <a:cs typeface="Arial MT"/>
              </a:rPr>
              <a:t>menggunakan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SISTER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dengan </a:t>
            </a:r>
            <a:r>
              <a:rPr sz="1500" dirty="0">
                <a:latin typeface="Arial MT"/>
                <a:cs typeface="Arial MT"/>
              </a:rPr>
              <a:t>mengirimkan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surat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permohonan </a:t>
            </a:r>
            <a:r>
              <a:rPr sz="1500" dirty="0">
                <a:latin typeface="Arial MT"/>
                <a:cs typeface="Arial MT"/>
              </a:rPr>
              <a:t>yang</a:t>
            </a:r>
            <a:r>
              <a:rPr sz="1500" spc="-5" dirty="0">
                <a:latin typeface="Arial MT"/>
                <a:cs typeface="Arial MT"/>
              </a:rPr>
              <a:t> ditujukan </a:t>
            </a:r>
            <a:r>
              <a:rPr sz="1500" dirty="0">
                <a:latin typeface="Arial MT"/>
                <a:cs typeface="Arial MT"/>
              </a:rPr>
              <a:t>ke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Sestidjen Diktiristek.</a:t>
            </a:r>
            <a:endParaRPr sz="1500">
              <a:latin typeface="Arial MT"/>
              <a:cs typeface="Arial MT"/>
            </a:endParaRPr>
          </a:p>
          <a:p>
            <a:pPr marL="907415" marR="112395" lvl="1" indent="-387985">
              <a:lnSpc>
                <a:spcPct val="150000"/>
              </a:lnSpc>
              <a:buAutoNum type="alphaLcPeriod"/>
              <a:tabLst>
                <a:tab pos="906780" algn="l"/>
                <a:tab pos="908050" algn="l"/>
              </a:tabLst>
            </a:pPr>
            <a:r>
              <a:rPr sz="1500" b="1" spc="-5" dirty="0">
                <a:latin typeface="Arial"/>
                <a:cs typeface="Arial"/>
              </a:rPr>
              <a:t>Pembina Perguruan </a:t>
            </a:r>
            <a:r>
              <a:rPr sz="1500" b="1" spc="-10" dirty="0">
                <a:latin typeface="Arial"/>
                <a:cs typeface="Arial"/>
              </a:rPr>
              <a:t>Tinggi: </a:t>
            </a:r>
            <a:r>
              <a:rPr sz="1500" spc="-5" dirty="0">
                <a:latin typeface="Arial MT"/>
                <a:cs typeface="Arial MT"/>
              </a:rPr>
              <a:t>Untuk </a:t>
            </a:r>
            <a:r>
              <a:rPr sz="1500" spc="-20" dirty="0">
                <a:latin typeface="Arial MT"/>
                <a:cs typeface="Arial MT"/>
              </a:rPr>
              <a:t>PTA/PTKL </a:t>
            </a:r>
            <a:r>
              <a:rPr sz="1500" dirty="0">
                <a:latin typeface="Arial MT"/>
                <a:cs typeface="Arial MT"/>
              </a:rPr>
              <a:t>yang </a:t>
            </a:r>
            <a:r>
              <a:rPr sz="1500" spc="-5" dirty="0">
                <a:latin typeface="Arial MT"/>
                <a:cs typeface="Arial MT"/>
              </a:rPr>
              <a:t>pembina atau </a:t>
            </a:r>
            <a:r>
              <a:rPr sz="1500" dirty="0">
                <a:latin typeface="Arial MT"/>
                <a:cs typeface="Arial MT"/>
              </a:rPr>
              <a:t>kementerian </a:t>
            </a:r>
            <a:r>
              <a:rPr sz="1500" spc="-5" dirty="0">
                <a:latin typeface="Arial MT"/>
                <a:cs typeface="Arial MT"/>
              </a:rPr>
              <a:t>nya belum </a:t>
            </a:r>
            <a:r>
              <a:rPr sz="1500" dirty="0">
                <a:latin typeface="Arial MT"/>
                <a:cs typeface="Arial MT"/>
              </a:rPr>
              <a:t>mendaftarkan </a:t>
            </a:r>
            <a:r>
              <a:rPr sz="1500" spc="-5" dirty="0">
                <a:latin typeface="Arial MT"/>
                <a:cs typeface="Arial MT"/>
              </a:rPr>
              <a:t>akun, perlu di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informasikan bahwa Pembina Perguruan </a:t>
            </a:r>
            <a:r>
              <a:rPr sz="1500" spc="-15" dirty="0">
                <a:latin typeface="Arial MT"/>
                <a:cs typeface="Arial MT"/>
              </a:rPr>
              <a:t>Tinggi </a:t>
            </a:r>
            <a:r>
              <a:rPr sz="1500" spc="-5" dirty="0">
                <a:latin typeface="Arial MT"/>
                <a:cs typeface="Arial MT"/>
              </a:rPr>
              <a:t>perlu </a:t>
            </a:r>
            <a:r>
              <a:rPr sz="1500" dirty="0">
                <a:latin typeface="Arial MT"/>
                <a:cs typeface="Arial MT"/>
              </a:rPr>
              <a:t>membuat </a:t>
            </a:r>
            <a:r>
              <a:rPr sz="1500" spc="-5" dirty="0">
                <a:latin typeface="Arial MT"/>
                <a:cs typeface="Arial MT"/>
              </a:rPr>
              <a:t>akun dengan </a:t>
            </a:r>
            <a:r>
              <a:rPr sz="1500" dirty="0">
                <a:latin typeface="Arial MT"/>
                <a:cs typeface="Arial MT"/>
              </a:rPr>
              <a:t>mengirimkan surat </a:t>
            </a:r>
            <a:r>
              <a:rPr sz="1500" spc="-5" dirty="0">
                <a:latin typeface="Arial MT"/>
                <a:cs typeface="Arial MT"/>
              </a:rPr>
              <a:t>permohonan </a:t>
            </a:r>
            <a:r>
              <a:rPr sz="1500" dirty="0">
                <a:latin typeface="Arial MT"/>
                <a:cs typeface="Arial MT"/>
              </a:rPr>
              <a:t>yang 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ditujukan </a:t>
            </a:r>
            <a:r>
              <a:rPr sz="1500" dirty="0">
                <a:latin typeface="Arial MT"/>
                <a:cs typeface="Arial MT"/>
              </a:rPr>
              <a:t>ke </a:t>
            </a:r>
            <a:r>
              <a:rPr sz="1500" spc="-5" dirty="0">
                <a:latin typeface="Arial MT"/>
                <a:cs typeface="Arial MT"/>
              </a:rPr>
              <a:t>Kementerian Pendidikan, Budaya, Riset dan </a:t>
            </a:r>
            <a:r>
              <a:rPr sz="1500" spc="-25" dirty="0">
                <a:latin typeface="Arial MT"/>
                <a:cs typeface="Arial MT"/>
              </a:rPr>
              <a:t>Teknologi </a:t>
            </a:r>
            <a:r>
              <a:rPr sz="1500" spc="-5" dirty="0">
                <a:latin typeface="Arial MT"/>
                <a:cs typeface="Arial MT"/>
              </a:rPr>
              <a:t>agar dapat </a:t>
            </a:r>
            <a:r>
              <a:rPr sz="1500" dirty="0">
                <a:latin typeface="Arial MT"/>
                <a:cs typeface="Arial MT"/>
              </a:rPr>
              <a:t>melakukan validasi </a:t>
            </a:r>
            <a:r>
              <a:rPr sz="1500" spc="-5" dirty="0">
                <a:latin typeface="Arial MT"/>
                <a:cs typeface="Arial MT"/>
              </a:rPr>
              <a:t>dari perubahan data 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administrasi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dosen.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8099" y="5578952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10">
                <a:moveTo>
                  <a:pt x="205049" y="410099"/>
                </a:moveTo>
                <a:lnTo>
                  <a:pt x="158033" y="404684"/>
                </a:lnTo>
                <a:lnTo>
                  <a:pt x="114874" y="389258"/>
                </a:lnTo>
                <a:lnTo>
                  <a:pt x="76801" y="365052"/>
                </a:lnTo>
                <a:lnTo>
                  <a:pt x="45047" y="333298"/>
                </a:lnTo>
                <a:lnTo>
                  <a:pt x="20841" y="295225"/>
                </a:lnTo>
                <a:lnTo>
                  <a:pt x="5415" y="252066"/>
                </a:lnTo>
                <a:lnTo>
                  <a:pt x="0" y="205049"/>
                </a:lnTo>
                <a:lnTo>
                  <a:pt x="5415" y="158033"/>
                </a:lnTo>
                <a:lnTo>
                  <a:pt x="20841" y="114874"/>
                </a:lnTo>
                <a:lnTo>
                  <a:pt x="45047" y="76801"/>
                </a:lnTo>
                <a:lnTo>
                  <a:pt x="76801" y="45047"/>
                </a:lnTo>
                <a:lnTo>
                  <a:pt x="114874" y="20841"/>
                </a:lnTo>
                <a:lnTo>
                  <a:pt x="158033" y="5415"/>
                </a:lnTo>
                <a:lnTo>
                  <a:pt x="205049" y="0"/>
                </a:lnTo>
                <a:lnTo>
                  <a:pt x="245240" y="3976"/>
                </a:lnTo>
                <a:lnTo>
                  <a:pt x="283519" y="15608"/>
                </a:lnTo>
                <a:lnTo>
                  <a:pt x="318811" y="34450"/>
                </a:lnTo>
                <a:lnTo>
                  <a:pt x="350042" y="60057"/>
                </a:lnTo>
                <a:lnTo>
                  <a:pt x="375649" y="91288"/>
                </a:lnTo>
                <a:lnTo>
                  <a:pt x="394491" y="126580"/>
                </a:lnTo>
                <a:lnTo>
                  <a:pt x="406123" y="164859"/>
                </a:lnTo>
                <a:lnTo>
                  <a:pt x="410099" y="205049"/>
                </a:lnTo>
                <a:lnTo>
                  <a:pt x="404684" y="252066"/>
                </a:lnTo>
                <a:lnTo>
                  <a:pt x="389258" y="295225"/>
                </a:lnTo>
                <a:lnTo>
                  <a:pt x="365052" y="333298"/>
                </a:lnTo>
                <a:lnTo>
                  <a:pt x="333298" y="365052"/>
                </a:lnTo>
                <a:lnTo>
                  <a:pt x="295225" y="389258"/>
                </a:lnTo>
                <a:lnTo>
                  <a:pt x="252066" y="404684"/>
                </a:lnTo>
                <a:lnTo>
                  <a:pt x="205049" y="410099"/>
                </a:lnTo>
                <a:close/>
              </a:path>
            </a:pathLst>
          </a:custGeom>
          <a:solidFill>
            <a:srgbClr val="0C5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1035" y="5644810"/>
            <a:ext cx="2419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250" spc="-7" baseline="3703" dirty="0">
                <a:latin typeface="Arial MT"/>
                <a:cs typeface="Arial MT"/>
              </a:rPr>
              <a:t>3.</a:t>
            </a:r>
            <a:endParaRPr sz="2250" baseline="3703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8"/>
          <p:cNvSpPr txBox="1"/>
          <p:nvPr/>
        </p:nvSpPr>
        <p:spPr>
          <a:xfrm>
            <a:off x="1303147" y="2475992"/>
            <a:ext cx="3790315" cy="216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822960" lvl="0" indent="0" algn="just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Rekrutmen Asesor  BKD</a:t>
            </a:r>
            <a:endParaRPr sz="26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just" rtl="0">
              <a:lnSpc>
                <a:spcPct val="100600"/>
              </a:lnSpc>
              <a:spcBef>
                <a:spcPts val="83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NIRA BKD diterbitkan  Jika LULUS Tes Seleksi  Asesor</a:t>
            </a:r>
            <a:endParaRPr sz="26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3" name="Google Shape;853;p18"/>
          <p:cNvSpPr txBox="1">
            <a:spLocks noGrp="1"/>
          </p:cNvSpPr>
          <p:nvPr>
            <p:ph type="title"/>
          </p:nvPr>
        </p:nvSpPr>
        <p:spPr>
          <a:xfrm>
            <a:off x="1310386" y="1176020"/>
            <a:ext cx="7493000" cy="67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b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ABBA"/>
              </a:buClr>
              <a:buSzPts val="4250"/>
              <a:buFont typeface="Arial"/>
              <a:buNone/>
            </a:pPr>
            <a:r>
              <a:rPr lang="en-US" sz="4250" b="0">
                <a:solidFill>
                  <a:srgbClr val="95ABBA"/>
                </a:solidFill>
                <a:latin typeface="Arial"/>
                <a:ea typeface="Arial"/>
                <a:cs typeface="Arial"/>
                <a:sym typeface="Arial"/>
              </a:rPr>
              <a:t>4. Evaluasi MUTU Asesor BKD</a:t>
            </a:r>
            <a:endParaRPr sz="4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8"/>
          <p:cNvSpPr txBox="1"/>
          <p:nvPr/>
        </p:nvSpPr>
        <p:spPr>
          <a:xfrm>
            <a:off x="5732526" y="2475992"/>
            <a:ext cx="3755390" cy="256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508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Penguatan Mutu Asesor  Lama</a:t>
            </a:r>
            <a:endParaRPr sz="26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402590" lvl="0" indent="0" algn="l" rtl="0">
              <a:lnSpc>
                <a:spcPct val="100499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Mengukur Kembali  Kompetensi	dalam  Melakukan Penilaian  Portofolio Dosen</a:t>
            </a:r>
            <a:endParaRPr sz="26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55" name="Google Shape;855;p18"/>
          <p:cNvGrpSpPr/>
          <p:nvPr/>
        </p:nvGrpSpPr>
        <p:grpSpPr>
          <a:xfrm>
            <a:off x="10340340" y="4582667"/>
            <a:ext cx="1493139" cy="1615694"/>
            <a:chOff x="10340340" y="4582667"/>
            <a:chExt cx="1493139" cy="1615694"/>
          </a:xfrm>
        </p:grpSpPr>
        <p:sp>
          <p:nvSpPr>
            <p:cNvPr id="856" name="Google Shape;856;p18"/>
            <p:cNvSpPr/>
            <p:nvPr/>
          </p:nvSpPr>
          <p:spPr>
            <a:xfrm>
              <a:off x="10613136" y="4582667"/>
              <a:ext cx="795655" cy="774065"/>
            </a:xfrm>
            <a:custGeom>
              <a:avLst/>
              <a:gdLst/>
              <a:ahLst/>
              <a:cxnLst/>
              <a:rect l="l" t="t" r="r" b="b"/>
              <a:pathLst>
                <a:path w="795654" h="774064" extrusionOk="0">
                  <a:moveTo>
                    <a:pt x="795401" y="41021"/>
                  </a:moveTo>
                  <a:lnTo>
                    <a:pt x="792353" y="33909"/>
                  </a:lnTo>
                  <a:lnTo>
                    <a:pt x="784479" y="32385"/>
                  </a:lnTo>
                  <a:lnTo>
                    <a:pt x="705993" y="15494"/>
                  </a:lnTo>
                  <a:lnTo>
                    <a:pt x="629412" y="4826"/>
                  </a:lnTo>
                  <a:lnTo>
                    <a:pt x="555498" y="0"/>
                  </a:lnTo>
                  <a:lnTo>
                    <a:pt x="484632" y="508"/>
                  </a:lnTo>
                  <a:lnTo>
                    <a:pt x="417703" y="5715"/>
                  </a:lnTo>
                  <a:lnTo>
                    <a:pt x="355092" y="15367"/>
                  </a:lnTo>
                  <a:lnTo>
                    <a:pt x="297434" y="28702"/>
                  </a:lnTo>
                  <a:lnTo>
                    <a:pt x="245491" y="45466"/>
                  </a:lnTo>
                  <a:lnTo>
                    <a:pt x="139319" y="98044"/>
                  </a:lnTo>
                  <a:lnTo>
                    <a:pt x="87122" y="135128"/>
                  </a:lnTo>
                  <a:lnTo>
                    <a:pt x="42418" y="175260"/>
                  </a:lnTo>
                  <a:lnTo>
                    <a:pt x="4572" y="217805"/>
                  </a:lnTo>
                  <a:lnTo>
                    <a:pt x="0" y="223520"/>
                  </a:lnTo>
                  <a:lnTo>
                    <a:pt x="0" y="229108"/>
                  </a:lnTo>
                  <a:lnTo>
                    <a:pt x="4572" y="233299"/>
                  </a:lnTo>
                  <a:lnTo>
                    <a:pt x="204216" y="461264"/>
                  </a:lnTo>
                  <a:lnTo>
                    <a:pt x="239141" y="418846"/>
                  </a:lnTo>
                  <a:lnTo>
                    <a:pt x="249174" y="417703"/>
                  </a:lnTo>
                  <a:lnTo>
                    <a:pt x="259588" y="418719"/>
                  </a:lnTo>
                  <a:lnTo>
                    <a:pt x="274447" y="422656"/>
                  </a:lnTo>
                  <a:lnTo>
                    <a:pt x="324993" y="465328"/>
                  </a:lnTo>
                  <a:lnTo>
                    <a:pt x="337820" y="507873"/>
                  </a:lnTo>
                  <a:lnTo>
                    <a:pt x="336677" y="517398"/>
                  </a:lnTo>
                  <a:lnTo>
                    <a:pt x="292862" y="550037"/>
                  </a:lnTo>
                  <a:lnTo>
                    <a:pt x="282575" y="548894"/>
                  </a:lnTo>
                  <a:lnTo>
                    <a:pt x="479044" y="774065"/>
                  </a:lnTo>
                  <a:lnTo>
                    <a:pt x="492887" y="771144"/>
                  </a:lnTo>
                  <a:lnTo>
                    <a:pt x="495935" y="762635"/>
                  </a:lnTo>
                  <a:lnTo>
                    <a:pt x="584327" y="550037"/>
                  </a:lnTo>
                  <a:lnTo>
                    <a:pt x="614045" y="478155"/>
                  </a:lnTo>
                  <a:lnTo>
                    <a:pt x="615823" y="475488"/>
                  </a:lnTo>
                  <a:lnTo>
                    <a:pt x="618871" y="472567"/>
                  </a:lnTo>
                  <a:lnTo>
                    <a:pt x="621919" y="471043"/>
                  </a:lnTo>
                  <a:lnTo>
                    <a:pt x="628015" y="471043"/>
                  </a:lnTo>
                  <a:lnTo>
                    <a:pt x="643382" y="476885"/>
                  </a:lnTo>
                  <a:lnTo>
                    <a:pt x="646430" y="485267"/>
                  </a:lnTo>
                  <a:lnTo>
                    <a:pt x="647954" y="490982"/>
                  </a:lnTo>
                  <a:lnTo>
                    <a:pt x="647954" y="500761"/>
                  </a:lnTo>
                  <a:lnTo>
                    <a:pt x="653161" y="510159"/>
                  </a:lnTo>
                  <a:lnTo>
                    <a:pt x="661543" y="516509"/>
                  </a:lnTo>
                  <a:lnTo>
                    <a:pt x="671830" y="518414"/>
                  </a:lnTo>
                  <a:lnTo>
                    <a:pt x="683260" y="514985"/>
                  </a:lnTo>
                  <a:lnTo>
                    <a:pt x="713994" y="478155"/>
                  </a:lnTo>
                  <a:lnTo>
                    <a:pt x="716534" y="471043"/>
                  </a:lnTo>
                  <a:lnTo>
                    <a:pt x="717931" y="467233"/>
                  </a:lnTo>
                  <a:lnTo>
                    <a:pt x="720090" y="455676"/>
                  </a:lnTo>
                  <a:lnTo>
                    <a:pt x="719963" y="443992"/>
                  </a:lnTo>
                  <a:lnTo>
                    <a:pt x="718185" y="437134"/>
                  </a:lnTo>
                  <a:lnTo>
                    <a:pt x="717042" y="432943"/>
                  </a:lnTo>
                  <a:lnTo>
                    <a:pt x="711327" y="423418"/>
                  </a:lnTo>
                  <a:lnTo>
                    <a:pt x="702310" y="418465"/>
                  </a:lnTo>
                  <a:lnTo>
                    <a:pt x="691769" y="418338"/>
                  </a:lnTo>
                  <a:lnTo>
                    <a:pt x="681736" y="423164"/>
                  </a:lnTo>
                  <a:lnTo>
                    <a:pt x="672592" y="428752"/>
                  </a:lnTo>
                  <a:lnTo>
                    <a:pt x="667893" y="432943"/>
                  </a:lnTo>
                  <a:lnTo>
                    <a:pt x="660273" y="437134"/>
                  </a:lnTo>
                  <a:lnTo>
                    <a:pt x="643382" y="431546"/>
                  </a:lnTo>
                  <a:lnTo>
                    <a:pt x="641858" y="430022"/>
                  </a:lnTo>
                  <a:lnTo>
                    <a:pt x="640334" y="430022"/>
                  </a:lnTo>
                  <a:lnTo>
                    <a:pt x="640334" y="427355"/>
                  </a:lnTo>
                  <a:lnTo>
                    <a:pt x="638810" y="424434"/>
                  </a:lnTo>
                  <a:lnTo>
                    <a:pt x="638937" y="418465"/>
                  </a:lnTo>
                  <a:lnTo>
                    <a:pt x="639191" y="417703"/>
                  </a:lnTo>
                  <a:lnTo>
                    <a:pt x="793877" y="48133"/>
                  </a:lnTo>
                  <a:lnTo>
                    <a:pt x="795401" y="41021"/>
                  </a:lnTo>
                  <a:close/>
                </a:path>
              </a:pathLst>
            </a:custGeom>
            <a:solidFill>
              <a:srgbClr val="1F85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11464036" y="5323458"/>
              <a:ext cx="111379" cy="8191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11134344" y="4628387"/>
              <a:ext cx="699135" cy="746125"/>
            </a:xfrm>
            <a:custGeom>
              <a:avLst/>
              <a:gdLst/>
              <a:ahLst/>
              <a:cxnLst/>
              <a:rect l="l" t="t" r="r" b="b"/>
              <a:pathLst>
                <a:path w="699134" h="746125" extrusionOk="0">
                  <a:moveTo>
                    <a:pt x="699135" y="476631"/>
                  </a:moveTo>
                  <a:lnTo>
                    <a:pt x="696849" y="417576"/>
                  </a:lnTo>
                  <a:lnTo>
                    <a:pt x="688594" y="357886"/>
                  </a:lnTo>
                  <a:lnTo>
                    <a:pt x="687324" y="353314"/>
                  </a:lnTo>
                  <a:lnTo>
                    <a:pt x="673481" y="298958"/>
                  </a:lnTo>
                  <a:lnTo>
                    <a:pt x="650621" y="242062"/>
                  </a:lnTo>
                  <a:lnTo>
                    <a:pt x="619125" y="188341"/>
                  </a:lnTo>
                  <a:lnTo>
                    <a:pt x="577977" y="139192"/>
                  </a:lnTo>
                  <a:lnTo>
                    <a:pt x="526415" y="95885"/>
                  </a:lnTo>
                  <a:lnTo>
                    <a:pt x="463423" y="59436"/>
                  </a:lnTo>
                  <a:lnTo>
                    <a:pt x="388874" y="27432"/>
                  </a:lnTo>
                  <a:lnTo>
                    <a:pt x="315595" y="2921"/>
                  </a:lnTo>
                  <a:lnTo>
                    <a:pt x="309372" y="0"/>
                  </a:lnTo>
                  <a:lnTo>
                    <a:pt x="301752" y="4191"/>
                  </a:lnTo>
                  <a:lnTo>
                    <a:pt x="298704" y="9906"/>
                  </a:lnTo>
                  <a:lnTo>
                    <a:pt x="153924" y="359537"/>
                  </a:lnTo>
                  <a:lnTo>
                    <a:pt x="163576" y="355346"/>
                  </a:lnTo>
                  <a:lnTo>
                    <a:pt x="173990" y="353314"/>
                  </a:lnTo>
                  <a:lnTo>
                    <a:pt x="184658" y="353822"/>
                  </a:lnTo>
                  <a:lnTo>
                    <a:pt x="195072" y="356743"/>
                  </a:lnTo>
                  <a:lnTo>
                    <a:pt x="224663" y="411607"/>
                  </a:lnTo>
                  <a:lnTo>
                    <a:pt x="222631" y="427228"/>
                  </a:lnTo>
                  <a:lnTo>
                    <a:pt x="189611" y="482473"/>
                  </a:lnTo>
                  <a:lnTo>
                    <a:pt x="157759" y="496201"/>
                  </a:lnTo>
                  <a:lnTo>
                    <a:pt x="147447" y="496189"/>
                  </a:lnTo>
                  <a:lnTo>
                    <a:pt x="114808" y="474726"/>
                  </a:lnTo>
                  <a:lnTo>
                    <a:pt x="111252" y="465709"/>
                  </a:lnTo>
                  <a:lnTo>
                    <a:pt x="2921" y="727837"/>
                  </a:lnTo>
                  <a:lnTo>
                    <a:pt x="0" y="736092"/>
                  </a:lnTo>
                  <a:lnTo>
                    <a:pt x="7620" y="745998"/>
                  </a:lnTo>
                  <a:lnTo>
                    <a:pt x="18288" y="744601"/>
                  </a:lnTo>
                  <a:lnTo>
                    <a:pt x="341376" y="696468"/>
                  </a:lnTo>
                  <a:lnTo>
                    <a:pt x="345948" y="695071"/>
                  </a:lnTo>
                  <a:lnTo>
                    <a:pt x="400050" y="695071"/>
                  </a:lnTo>
                  <a:lnTo>
                    <a:pt x="399288" y="693674"/>
                  </a:lnTo>
                  <a:lnTo>
                    <a:pt x="400812" y="692277"/>
                  </a:lnTo>
                  <a:lnTo>
                    <a:pt x="400812" y="690880"/>
                  </a:lnTo>
                  <a:lnTo>
                    <a:pt x="403860" y="687959"/>
                  </a:lnTo>
                  <a:lnTo>
                    <a:pt x="406908" y="686562"/>
                  </a:lnTo>
                  <a:lnTo>
                    <a:pt x="410083" y="686562"/>
                  </a:lnTo>
                  <a:lnTo>
                    <a:pt x="669163" y="648335"/>
                  </a:lnTo>
                  <a:lnTo>
                    <a:pt x="689737" y="588403"/>
                  </a:lnTo>
                  <a:lnTo>
                    <a:pt x="696468" y="534035"/>
                  </a:lnTo>
                  <a:lnTo>
                    <a:pt x="698246" y="496316"/>
                  </a:lnTo>
                  <a:lnTo>
                    <a:pt x="699135" y="476631"/>
                  </a:lnTo>
                  <a:close/>
                </a:path>
              </a:pathLst>
            </a:custGeom>
            <a:solidFill>
              <a:srgbClr val="7CCEF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11390884" y="5699785"/>
              <a:ext cx="245618" cy="22975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11137392" y="5301995"/>
              <a:ext cx="665480" cy="457834"/>
            </a:xfrm>
            <a:custGeom>
              <a:avLst/>
              <a:gdLst/>
              <a:ahLst/>
              <a:cxnLst/>
              <a:rect l="l" t="t" r="r" b="b"/>
              <a:pathLst>
                <a:path w="665479" h="457835" extrusionOk="0">
                  <a:moveTo>
                    <a:pt x="665353" y="9906"/>
                  </a:moveTo>
                  <a:lnTo>
                    <a:pt x="657733" y="0"/>
                  </a:lnTo>
                  <a:lnTo>
                    <a:pt x="436499" y="32512"/>
                  </a:lnTo>
                  <a:lnTo>
                    <a:pt x="445008" y="38608"/>
                  </a:lnTo>
                  <a:lnTo>
                    <a:pt x="451866" y="45974"/>
                  </a:lnTo>
                  <a:lnTo>
                    <a:pt x="456946" y="54483"/>
                  </a:lnTo>
                  <a:lnTo>
                    <a:pt x="459486" y="63754"/>
                  </a:lnTo>
                  <a:lnTo>
                    <a:pt x="460375" y="72390"/>
                  </a:lnTo>
                  <a:lnTo>
                    <a:pt x="458597" y="81280"/>
                  </a:lnTo>
                  <a:lnTo>
                    <a:pt x="407797" y="121158"/>
                  </a:lnTo>
                  <a:lnTo>
                    <a:pt x="372110" y="126492"/>
                  </a:lnTo>
                  <a:lnTo>
                    <a:pt x="315849" y="110236"/>
                  </a:lnTo>
                  <a:lnTo>
                    <a:pt x="301879" y="76835"/>
                  </a:lnTo>
                  <a:lnTo>
                    <a:pt x="303657" y="67564"/>
                  </a:lnTo>
                  <a:lnTo>
                    <a:pt x="308102" y="58928"/>
                  </a:lnTo>
                  <a:lnTo>
                    <a:pt x="314960" y="50927"/>
                  </a:lnTo>
                  <a:lnTo>
                    <a:pt x="15367" y="94869"/>
                  </a:lnTo>
                  <a:lnTo>
                    <a:pt x="4572" y="96266"/>
                  </a:lnTo>
                  <a:lnTo>
                    <a:pt x="0" y="107569"/>
                  </a:lnTo>
                  <a:lnTo>
                    <a:pt x="215138" y="352501"/>
                  </a:lnTo>
                  <a:lnTo>
                    <a:pt x="216662" y="353910"/>
                  </a:lnTo>
                  <a:lnTo>
                    <a:pt x="218186" y="358152"/>
                  </a:lnTo>
                  <a:lnTo>
                    <a:pt x="218186" y="362394"/>
                  </a:lnTo>
                  <a:lnTo>
                    <a:pt x="216662" y="365239"/>
                  </a:lnTo>
                  <a:lnTo>
                    <a:pt x="215138" y="365239"/>
                  </a:lnTo>
                  <a:lnTo>
                    <a:pt x="208915" y="370903"/>
                  </a:lnTo>
                  <a:lnTo>
                    <a:pt x="201295" y="376567"/>
                  </a:lnTo>
                  <a:lnTo>
                    <a:pt x="187452" y="372300"/>
                  </a:lnTo>
                  <a:lnTo>
                    <a:pt x="182880" y="369481"/>
                  </a:lnTo>
                  <a:lnTo>
                    <a:pt x="176657" y="368058"/>
                  </a:lnTo>
                  <a:lnTo>
                    <a:pt x="165354" y="366585"/>
                  </a:lnTo>
                  <a:lnTo>
                    <a:pt x="155575" y="370001"/>
                  </a:lnTo>
                  <a:lnTo>
                    <a:pt x="148717" y="377418"/>
                  </a:lnTo>
                  <a:lnTo>
                    <a:pt x="146050" y="387883"/>
                  </a:lnTo>
                  <a:lnTo>
                    <a:pt x="147447" y="399491"/>
                  </a:lnTo>
                  <a:lnTo>
                    <a:pt x="183388" y="447509"/>
                  </a:lnTo>
                  <a:lnTo>
                    <a:pt x="205867" y="457250"/>
                  </a:lnTo>
                  <a:lnTo>
                    <a:pt x="217805" y="456869"/>
                  </a:lnTo>
                  <a:lnTo>
                    <a:pt x="227203" y="452120"/>
                  </a:lnTo>
                  <a:lnTo>
                    <a:pt x="232918" y="443903"/>
                  </a:lnTo>
                  <a:lnTo>
                    <a:pt x="233553" y="433184"/>
                  </a:lnTo>
                  <a:lnTo>
                    <a:pt x="233553" y="427520"/>
                  </a:lnTo>
                  <a:lnTo>
                    <a:pt x="232029" y="423278"/>
                  </a:lnTo>
                  <a:lnTo>
                    <a:pt x="232029" y="417614"/>
                  </a:lnTo>
                  <a:lnTo>
                    <a:pt x="230505" y="409117"/>
                  </a:lnTo>
                  <a:lnTo>
                    <a:pt x="236601" y="403453"/>
                  </a:lnTo>
                  <a:lnTo>
                    <a:pt x="244221" y="399211"/>
                  </a:lnTo>
                  <a:lnTo>
                    <a:pt x="245745" y="397789"/>
                  </a:lnTo>
                  <a:lnTo>
                    <a:pt x="499110" y="397789"/>
                  </a:lnTo>
                  <a:lnTo>
                    <a:pt x="503682" y="376567"/>
                  </a:lnTo>
                  <a:lnTo>
                    <a:pt x="507238" y="360032"/>
                  </a:lnTo>
                  <a:lnTo>
                    <a:pt x="527050" y="299643"/>
                  </a:lnTo>
                  <a:lnTo>
                    <a:pt x="551434" y="242062"/>
                  </a:lnTo>
                  <a:lnTo>
                    <a:pt x="579247" y="185928"/>
                  </a:lnTo>
                  <a:lnTo>
                    <a:pt x="611251" y="126492"/>
                  </a:lnTo>
                  <a:lnTo>
                    <a:pt x="640842" y="72263"/>
                  </a:lnTo>
                  <a:lnTo>
                    <a:pt x="662305" y="18415"/>
                  </a:lnTo>
                  <a:lnTo>
                    <a:pt x="665353" y="9906"/>
                  </a:lnTo>
                  <a:close/>
                </a:path>
              </a:pathLst>
            </a:custGeom>
            <a:solidFill>
              <a:srgbClr val="F0005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10858500" y="5422391"/>
              <a:ext cx="763270" cy="775970"/>
            </a:xfrm>
            <a:custGeom>
              <a:avLst/>
              <a:gdLst/>
              <a:ahLst/>
              <a:cxnLst/>
              <a:rect l="l" t="t" r="r" b="b"/>
              <a:pathLst>
                <a:path w="763270" h="775970" extrusionOk="0">
                  <a:moveTo>
                    <a:pt x="763143" y="642912"/>
                  </a:moveTo>
                  <a:lnTo>
                    <a:pt x="762889" y="611466"/>
                  </a:lnTo>
                  <a:lnTo>
                    <a:pt x="759714" y="570052"/>
                  </a:lnTo>
                  <a:lnTo>
                    <a:pt x="573659" y="356984"/>
                  </a:lnTo>
                  <a:lnTo>
                    <a:pt x="535559" y="313385"/>
                  </a:lnTo>
                  <a:lnTo>
                    <a:pt x="500507" y="355930"/>
                  </a:lnTo>
                  <a:lnTo>
                    <a:pt x="490474" y="356984"/>
                  </a:lnTo>
                  <a:lnTo>
                    <a:pt x="450723" y="344233"/>
                  </a:lnTo>
                  <a:lnTo>
                    <a:pt x="414401" y="308635"/>
                  </a:lnTo>
                  <a:lnTo>
                    <a:pt x="411607" y="303466"/>
                  </a:lnTo>
                  <a:lnTo>
                    <a:pt x="406781" y="294589"/>
                  </a:lnTo>
                  <a:lnTo>
                    <a:pt x="401955" y="280022"/>
                  </a:lnTo>
                  <a:lnTo>
                    <a:pt x="400304" y="265176"/>
                  </a:lnTo>
                  <a:lnTo>
                    <a:pt x="401320" y="255892"/>
                  </a:lnTo>
                  <a:lnTo>
                    <a:pt x="404622" y="247269"/>
                  </a:lnTo>
                  <a:lnTo>
                    <a:pt x="446532" y="222986"/>
                  </a:lnTo>
                  <a:lnTo>
                    <a:pt x="457073" y="224053"/>
                  </a:lnTo>
                  <a:lnTo>
                    <a:pt x="456184" y="222986"/>
                  </a:lnTo>
                  <a:lnTo>
                    <a:pt x="264922" y="7112"/>
                  </a:lnTo>
                  <a:lnTo>
                    <a:pt x="258826" y="0"/>
                  </a:lnTo>
                  <a:lnTo>
                    <a:pt x="246507" y="1397"/>
                  </a:lnTo>
                  <a:lnTo>
                    <a:pt x="241935" y="11303"/>
                  </a:lnTo>
                  <a:lnTo>
                    <a:pt x="123571" y="296379"/>
                  </a:lnTo>
                  <a:lnTo>
                    <a:pt x="120523" y="302044"/>
                  </a:lnTo>
                  <a:lnTo>
                    <a:pt x="117348" y="303466"/>
                  </a:lnTo>
                  <a:lnTo>
                    <a:pt x="111252" y="303466"/>
                  </a:lnTo>
                  <a:lnTo>
                    <a:pt x="101981" y="300621"/>
                  </a:lnTo>
                  <a:lnTo>
                    <a:pt x="94361" y="297776"/>
                  </a:lnTo>
                  <a:lnTo>
                    <a:pt x="92837" y="289267"/>
                  </a:lnTo>
                  <a:lnTo>
                    <a:pt x="91313" y="283603"/>
                  </a:lnTo>
                  <a:lnTo>
                    <a:pt x="91313" y="277939"/>
                  </a:lnTo>
                  <a:lnTo>
                    <a:pt x="89789" y="273672"/>
                  </a:lnTo>
                  <a:lnTo>
                    <a:pt x="85090" y="263664"/>
                  </a:lnTo>
                  <a:lnTo>
                    <a:pt x="76962" y="257378"/>
                  </a:lnTo>
                  <a:lnTo>
                    <a:pt x="66675" y="255333"/>
                  </a:lnTo>
                  <a:lnTo>
                    <a:pt x="25146" y="294957"/>
                  </a:lnTo>
                  <a:lnTo>
                    <a:pt x="18542" y="330644"/>
                  </a:lnTo>
                  <a:lnTo>
                    <a:pt x="20574" y="341757"/>
                  </a:lnTo>
                  <a:lnTo>
                    <a:pt x="26924" y="350685"/>
                  </a:lnTo>
                  <a:lnTo>
                    <a:pt x="36068" y="355752"/>
                  </a:lnTo>
                  <a:lnTo>
                    <a:pt x="46736" y="356298"/>
                  </a:lnTo>
                  <a:lnTo>
                    <a:pt x="57404" y="351663"/>
                  </a:lnTo>
                  <a:lnTo>
                    <a:pt x="61976" y="348843"/>
                  </a:lnTo>
                  <a:lnTo>
                    <a:pt x="65024" y="344576"/>
                  </a:lnTo>
                  <a:lnTo>
                    <a:pt x="69850" y="341757"/>
                  </a:lnTo>
                  <a:lnTo>
                    <a:pt x="78994" y="337489"/>
                  </a:lnTo>
                  <a:lnTo>
                    <a:pt x="86741" y="338912"/>
                  </a:lnTo>
                  <a:lnTo>
                    <a:pt x="94361" y="343154"/>
                  </a:lnTo>
                  <a:lnTo>
                    <a:pt x="95885" y="343154"/>
                  </a:lnTo>
                  <a:lnTo>
                    <a:pt x="98933" y="345998"/>
                  </a:lnTo>
                  <a:lnTo>
                    <a:pt x="100457" y="348843"/>
                  </a:lnTo>
                  <a:lnTo>
                    <a:pt x="100457" y="353085"/>
                  </a:lnTo>
                  <a:lnTo>
                    <a:pt x="98933" y="355930"/>
                  </a:lnTo>
                  <a:lnTo>
                    <a:pt x="5207" y="581406"/>
                  </a:lnTo>
                  <a:lnTo>
                    <a:pt x="5207" y="584225"/>
                  </a:lnTo>
                  <a:lnTo>
                    <a:pt x="3683" y="587070"/>
                  </a:lnTo>
                  <a:lnTo>
                    <a:pt x="5207" y="588492"/>
                  </a:lnTo>
                  <a:lnTo>
                    <a:pt x="6858" y="623455"/>
                  </a:lnTo>
                  <a:lnTo>
                    <a:pt x="2921" y="660806"/>
                  </a:lnTo>
                  <a:lnTo>
                    <a:pt x="0" y="694982"/>
                  </a:lnTo>
                  <a:lnTo>
                    <a:pt x="54483" y="744702"/>
                  </a:lnTo>
                  <a:lnTo>
                    <a:pt x="158623" y="765225"/>
                  </a:lnTo>
                  <a:lnTo>
                    <a:pt x="225425" y="772033"/>
                  </a:lnTo>
                  <a:lnTo>
                    <a:pt x="298831" y="775487"/>
                  </a:lnTo>
                  <a:lnTo>
                    <a:pt x="376428" y="774788"/>
                  </a:lnTo>
                  <a:lnTo>
                    <a:pt x="455803" y="769112"/>
                  </a:lnTo>
                  <a:lnTo>
                    <a:pt x="534797" y="757656"/>
                  </a:lnTo>
                  <a:lnTo>
                    <a:pt x="610743" y="739635"/>
                  </a:lnTo>
                  <a:lnTo>
                    <a:pt x="681482" y="714235"/>
                  </a:lnTo>
                  <a:lnTo>
                    <a:pt x="744601" y="680669"/>
                  </a:lnTo>
                  <a:lnTo>
                    <a:pt x="763143" y="642912"/>
                  </a:lnTo>
                  <a:close/>
                </a:path>
              </a:pathLst>
            </a:custGeom>
            <a:solidFill>
              <a:srgbClr val="FF951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10340340" y="5376671"/>
              <a:ext cx="740410" cy="631190"/>
            </a:xfrm>
            <a:custGeom>
              <a:avLst/>
              <a:gdLst/>
              <a:ahLst/>
              <a:cxnLst/>
              <a:rect l="l" t="t" r="r" b="b"/>
              <a:pathLst>
                <a:path w="740409" h="631189" extrusionOk="0">
                  <a:moveTo>
                    <a:pt x="740283" y="40894"/>
                  </a:moveTo>
                  <a:lnTo>
                    <a:pt x="732663" y="30988"/>
                  </a:lnTo>
                  <a:lnTo>
                    <a:pt x="721868" y="32385"/>
                  </a:lnTo>
                  <a:lnTo>
                    <a:pt x="394716" y="80518"/>
                  </a:lnTo>
                  <a:lnTo>
                    <a:pt x="387096" y="80518"/>
                  </a:lnTo>
                  <a:lnTo>
                    <a:pt x="385572" y="77724"/>
                  </a:lnTo>
                  <a:lnTo>
                    <a:pt x="384048" y="77724"/>
                  </a:lnTo>
                  <a:lnTo>
                    <a:pt x="382397" y="74930"/>
                  </a:lnTo>
                  <a:lnTo>
                    <a:pt x="382397" y="73406"/>
                  </a:lnTo>
                  <a:lnTo>
                    <a:pt x="379349" y="57912"/>
                  </a:lnTo>
                  <a:lnTo>
                    <a:pt x="390144" y="48006"/>
                  </a:lnTo>
                  <a:lnTo>
                    <a:pt x="399288" y="42291"/>
                  </a:lnTo>
                  <a:lnTo>
                    <a:pt x="406019" y="33782"/>
                  </a:lnTo>
                  <a:lnTo>
                    <a:pt x="407670" y="24130"/>
                  </a:lnTo>
                  <a:lnTo>
                    <a:pt x="404368" y="14732"/>
                  </a:lnTo>
                  <a:lnTo>
                    <a:pt x="396240" y="6985"/>
                  </a:lnTo>
                  <a:lnTo>
                    <a:pt x="384175" y="2667"/>
                  </a:lnTo>
                  <a:lnTo>
                    <a:pt x="371475" y="381"/>
                  </a:lnTo>
                  <a:lnTo>
                    <a:pt x="358521" y="0"/>
                  </a:lnTo>
                  <a:lnTo>
                    <a:pt x="300990" y="21082"/>
                  </a:lnTo>
                  <a:lnTo>
                    <a:pt x="295783" y="30353"/>
                  </a:lnTo>
                  <a:lnTo>
                    <a:pt x="295910" y="40259"/>
                  </a:lnTo>
                  <a:lnTo>
                    <a:pt x="300863" y="49022"/>
                  </a:lnTo>
                  <a:lnTo>
                    <a:pt x="314960" y="57912"/>
                  </a:lnTo>
                  <a:lnTo>
                    <a:pt x="319532" y="57912"/>
                  </a:lnTo>
                  <a:lnTo>
                    <a:pt x="325628" y="60706"/>
                  </a:lnTo>
                  <a:lnTo>
                    <a:pt x="333375" y="65024"/>
                  </a:lnTo>
                  <a:lnTo>
                    <a:pt x="334899" y="72009"/>
                  </a:lnTo>
                  <a:lnTo>
                    <a:pt x="336423" y="80518"/>
                  </a:lnTo>
                  <a:lnTo>
                    <a:pt x="336423" y="83312"/>
                  </a:lnTo>
                  <a:lnTo>
                    <a:pt x="334899" y="84836"/>
                  </a:lnTo>
                  <a:lnTo>
                    <a:pt x="333375" y="89027"/>
                  </a:lnTo>
                  <a:lnTo>
                    <a:pt x="330200" y="90424"/>
                  </a:lnTo>
                  <a:lnTo>
                    <a:pt x="325628" y="90424"/>
                  </a:lnTo>
                  <a:lnTo>
                    <a:pt x="13843" y="137160"/>
                  </a:lnTo>
                  <a:lnTo>
                    <a:pt x="4572" y="137160"/>
                  </a:lnTo>
                  <a:lnTo>
                    <a:pt x="0" y="145669"/>
                  </a:lnTo>
                  <a:lnTo>
                    <a:pt x="3048" y="152654"/>
                  </a:lnTo>
                  <a:lnTo>
                    <a:pt x="28448" y="180213"/>
                  </a:lnTo>
                  <a:lnTo>
                    <a:pt x="67564" y="203073"/>
                  </a:lnTo>
                  <a:lnTo>
                    <a:pt x="106807" y="224142"/>
                  </a:lnTo>
                  <a:lnTo>
                    <a:pt x="132080" y="246087"/>
                  </a:lnTo>
                  <a:lnTo>
                    <a:pt x="133350" y="260743"/>
                  </a:lnTo>
                  <a:lnTo>
                    <a:pt x="127508" y="279514"/>
                  </a:lnTo>
                  <a:lnTo>
                    <a:pt x="120523" y="299605"/>
                  </a:lnTo>
                  <a:lnTo>
                    <a:pt x="118364" y="318236"/>
                  </a:lnTo>
                  <a:lnTo>
                    <a:pt x="128016" y="331978"/>
                  </a:lnTo>
                  <a:lnTo>
                    <a:pt x="148082" y="344246"/>
                  </a:lnTo>
                  <a:lnTo>
                    <a:pt x="167767" y="353072"/>
                  </a:lnTo>
                  <a:lnTo>
                    <a:pt x="176657" y="356450"/>
                  </a:lnTo>
                  <a:lnTo>
                    <a:pt x="170307" y="362026"/>
                  </a:lnTo>
                  <a:lnTo>
                    <a:pt x="156464" y="375551"/>
                  </a:lnTo>
                  <a:lnTo>
                    <a:pt x="142240" y="392264"/>
                  </a:lnTo>
                  <a:lnTo>
                    <a:pt x="135128" y="407377"/>
                  </a:lnTo>
                  <a:lnTo>
                    <a:pt x="139319" y="422973"/>
                  </a:lnTo>
                  <a:lnTo>
                    <a:pt x="151892" y="440817"/>
                  </a:lnTo>
                  <a:lnTo>
                    <a:pt x="165227" y="458927"/>
                  </a:lnTo>
                  <a:lnTo>
                    <a:pt x="172085" y="475297"/>
                  </a:lnTo>
                  <a:lnTo>
                    <a:pt x="167005" y="494474"/>
                  </a:lnTo>
                  <a:lnTo>
                    <a:pt x="157226" y="522528"/>
                  </a:lnTo>
                  <a:lnTo>
                    <a:pt x="150622" y="556691"/>
                  </a:lnTo>
                  <a:lnTo>
                    <a:pt x="155067" y="594169"/>
                  </a:lnTo>
                  <a:lnTo>
                    <a:pt x="183769" y="621436"/>
                  </a:lnTo>
                  <a:lnTo>
                    <a:pt x="239014" y="630745"/>
                  </a:lnTo>
                  <a:lnTo>
                    <a:pt x="309499" y="627951"/>
                  </a:lnTo>
                  <a:lnTo>
                    <a:pt x="383413" y="618896"/>
                  </a:lnTo>
                  <a:lnTo>
                    <a:pt x="449453" y="609460"/>
                  </a:lnTo>
                  <a:lnTo>
                    <a:pt x="496062" y="605485"/>
                  </a:lnTo>
                  <a:lnTo>
                    <a:pt x="500634" y="605485"/>
                  </a:lnTo>
                  <a:lnTo>
                    <a:pt x="506984" y="602653"/>
                  </a:lnTo>
                  <a:lnTo>
                    <a:pt x="508508" y="597001"/>
                  </a:lnTo>
                  <a:lnTo>
                    <a:pt x="581533" y="422427"/>
                  </a:lnTo>
                  <a:lnTo>
                    <a:pt x="583692" y="417296"/>
                  </a:lnTo>
                  <a:lnTo>
                    <a:pt x="574167" y="420725"/>
                  </a:lnTo>
                  <a:lnTo>
                    <a:pt x="564845" y="422338"/>
                  </a:lnTo>
                  <a:lnTo>
                    <a:pt x="554101" y="422262"/>
                  </a:lnTo>
                  <a:lnTo>
                    <a:pt x="512953" y="379780"/>
                  </a:lnTo>
                  <a:lnTo>
                    <a:pt x="512699" y="365112"/>
                  </a:lnTo>
                  <a:lnTo>
                    <a:pt x="515239" y="349669"/>
                  </a:lnTo>
                  <a:lnTo>
                    <a:pt x="549148" y="294411"/>
                  </a:lnTo>
                  <a:lnTo>
                    <a:pt x="581406" y="280581"/>
                  </a:lnTo>
                  <a:lnTo>
                    <a:pt x="591058" y="280733"/>
                  </a:lnTo>
                  <a:lnTo>
                    <a:pt x="623824" y="300774"/>
                  </a:lnTo>
                  <a:lnTo>
                    <a:pt x="628142" y="309753"/>
                  </a:lnTo>
                  <a:lnTo>
                    <a:pt x="640334" y="280581"/>
                  </a:lnTo>
                  <a:lnTo>
                    <a:pt x="724281" y="80518"/>
                  </a:lnTo>
                  <a:lnTo>
                    <a:pt x="737235" y="49403"/>
                  </a:lnTo>
                  <a:lnTo>
                    <a:pt x="740283" y="40894"/>
                  </a:lnTo>
                  <a:close/>
                </a:path>
              </a:pathLst>
            </a:custGeom>
            <a:solidFill>
              <a:srgbClr val="1C39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10354056" y="4838699"/>
              <a:ext cx="717550" cy="649605"/>
            </a:xfrm>
            <a:custGeom>
              <a:avLst/>
              <a:gdLst/>
              <a:ahLst/>
              <a:cxnLst/>
              <a:rect l="l" t="t" r="r" b="b"/>
              <a:pathLst>
                <a:path w="717550" h="649604" extrusionOk="0">
                  <a:moveTo>
                    <a:pt x="717423" y="534924"/>
                  </a:moveTo>
                  <a:lnTo>
                    <a:pt x="700278" y="515493"/>
                  </a:lnTo>
                  <a:lnTo>
                    <a:pt x="503809" y="290830"/>
                  </a:lnTo>
                  <a:lnTo>
                    <a:pt x="500761" y="287909"/>
                  </a:lnTo>
                  <a:lnTo>
                    <a:pt x="499237" y="284988"/>
                  </a:lnTo>
                  <a:lnTo>
                    <a:pt x="500761" y="282321"/>
                  </a:lnTo>
                  <a:lnTo>
                    <a:pt x="500761" y="279527"/>
                  </a:lnTo>
                  <a:lnTo>
                    <a:pt x="509905" y="271018"/>
                  </a:lnTo>
                  <a:lnTo>
                    <a:pt x="516001" y="266827"/>
                  </a:lnTo>
                  <a:lnTo>
                    <a:pt x="531114" y="271018"/>
                  </a:lnTo>
                  <a:lnTo>
                    <a:pt x="535686" y="273685"/>
                  </a:lnTo>
                  <a:lnTo>
                    <a:pt x="540512" y="275209"/>
                  </a:lnTo>
                  <a:lnTo>
                    <a:pt x="572389" y="255524"/>
                  </a:lnTo>
                  <a:lnTo>
                    <a:pt x="570992" y="245618"/>
                  </a:lnTo>
                  <a:lnTo>
                    <a:pt x="534289" y="195834"/>
                  </a:lnTo>
                  <a:lnTo>
                    <a:pt x="523367" y="189865"/>
                  </a:lnTo>
                  <a:lnTo>
                    <a:pt x="511429" y="186309"/>
                  </a:lnTo>
                  <a:lnTo>
                    <a:pt x="500380" y="186690"/>
                  </a:lnTo>
                  <a:lnTo>
                    <a:pt x="491363" y="191389"/>
                  </a:lnTo>
                  <a:lnTo>
                    <a:pt x="485394" y="199644"/>
                  </a:lnTo>
                  <a:lnTo>
                    <a:pt x="483870" y="210312"/>
                  </a:lnTo>
                  <a:lnTo>
                    <a:pt x="485394" y="215900"/>
                  </a:lnTo>
                  <a:lnTo>
                    <a:pt x="486918" y="220091"/>
                  </a:lnTo>
                  <a:lnTo>
                    <a:pt x="486918" y="225933"/>
                  </a:lnTo>
                  <a:lnTo>
                    <a:pt x="488442" y="234315"/>
                  </a:lnTo>
                  <a:lnTo>
                    <a:pt x="480822" y="238506"/>
                  </a:lnTo>
                  <a:lnTo>
                    <a:pt x="473202" y="245618"/>
                  </a:lnTo>
                  <a:lnTo>
                    <a:pt x="465582" y="245618"/>
                  </a:lnTo>
                  <a:lnTo>
                    <a:pt x="462661" y="244094"/>
                  </a:lnTo>
                  <a:lnTo>
                    <a:pt x="459613" y="241300"/>
                  </a:lnTo>
                  <a:lnTo>
                    <a:pt x="248793" y="0"/>
                  </a:lnTo>
                  <a:lnTo>
                    <a:pt x="193675" y="77089"/>
                  </a:lnTo>
                  <a:lnTo>
                    <a:pt x="166624" y="145669"/>
                  </a:lnTo>
                  <a:lnTo>
                    <a:pt x="148971" y="211709"/>
                  </a:lnTo>
                  <a:lnTo>
                    <a:pt x="139065" y="271018"/>
                  </a:lnTo>
                  <a:lnTo>
                    <a:pt x="138938" y="273685"/>
                  </a:lnTo>
                  <a:lnTo>
                    <a:pt x="141097" y="315722"/>
                  </a:lnTo>
                  <a:lnTo>
                    <a:pt x="153035" y="353187"/>
                  </a:lnTo>
                  <a:lnTo>
                    <a:pt x="165481" y="385953"/>
                  </a:lnTo>
                  <a:lnTo>
                    <a:pt x="169418" y="414909"/>
                  </a:lnTo>
                  <a:lnTo>
                    <a:pt x="146685" y="462788"/>
                  </a:lnTo>
                  <a:lnTo>
                    <a:pt x="100965" y="516890"/>
                  </a:lnTo>
                  <a:lnTo>
                    <a:pt x="48514" y="573659"/>
                  </a:lnTo>
                  <a:lnTo>
                    <a:pt x="6096" y="629412"/>
                  </a:lnTo>
                  <a:lnTo>
                    <a:pt x="0" y="637921"/>
                  </a:lnTo>
                  <a:lnTo>
                    <a:pt x="7620" y="649224"/>
                  </a:lnTo>
                  <a:lnTo>
                    <a:pt x="19812" y="647827"/>
                  </a:lnTo>
                  <a:lnTo>
                    <a:pt x="282448" y="608330"/>
                  </a:lnTo>
                  <a:lnTo>
                    <a:pt x="274066" y="603123"/>
                  </a:lnTo>
                  <a:lnTo>
                    <a:pt x="267589" y="596138"/>
                  </a:lnTo>
                  <a:lnTo>
                    <a:pt x="262763" y="587883"/>
                  </a:lnTo>
                  <a:lnTo>
                    <a:pt x="259588" y="578612"/>
                  </a:lnTo>
                  <a:lnTo>
                    <a:pt x="259334" y="569214"/>
                  </a:lnTo>
                  <a:lnTo>
                    <a:pt x="260985" y="559943"/>
                  </a:lnTo>
                  <a:lnTo>
                    <a:pt x="312039" y="520573"/>
                  </a:lnTo>
                  <a:lnTo>
                    <a:pt x="347726" y="515493"/>
                  </a:lnTo>
                  <a:lnTo>
                    <a:pt x="364617" y="516763"/>
                  </a:lnTo>
                  <a:lnTo>
                    <a:pt x="380111" y="520319"/>
                  </a:lnTo>
                  <a:lnTo>
                    <a:pt x="416687" y="556006"/>
                  </a:lnTo>
                  <a:lnTo>
                    <a:pt x="416687" y="565531"/>
                  </a:lnTo>
                  <a:lnTo>
                    <a:pt x="414528" y="574802"/>
                  </a:lnTo>
                  <a:lnTo>
                    <a:pt x="410464" y="583438"/>
                  </a:lnTo>
                  <a:lnTo>
                    <a:pt x="404495" y="591312"/>
                  </a:lnTo>
                  <a:lnTo>
                    <a:pt x="702310" y="547624"/>
                  </a:lnTo>
                  <a:lnTo>
                    <a:pt x="712851" y="546227"/>
                  </a:lnTo>
                  <a:lnTo>
                    <a:pt x="717423" y="534924"/>
                  </a:ln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18"/>
          <p:cNvSpPr/>
          <p:nvPr/>
        </p:nvSpPr>
        <p:spPr>
          <a:xfrm>
            <a:off x="210311" y="5903976"/>
            <a:ext cx="615695" cy="63550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8"/>
          <p:cNvSpPr/>
          <p:nvPr/>
        </p:nvSpPr>
        <p:spPr>
          <a:xfrm>
            <a:off x="286511" y="190804"/>
            <a:ext cx="615695" cy="63550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5593" y="106736"/>
            <a:ext cx="2220909" cy="132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9"/>
          <p:cNvSpPr/>
          <p:nvPr/>
        </p:nvSpPr>
        <p:spPr>
          <a:xfrm>
            <a:off x="0" y="1426463"/>
            <a:ext cx="550545" cy="342900"/>
          </a:xfrm>
          <a:custGeom>
            <a:avLst/>
            <a:gdLst/>
            <a:ahLst/>
            <a:cxnLst/>
            <a:rect l="l" t="t" r="r" b="b"/>
            <a:pathLst>
              <a:path w="550545" h="342900" extrusionOk="0">
                <a:moveTo>
                  <a:pt x="550164" y="0"/>
                </a:moveTo>
                <a:lnTo>
                  <a:pt x="0" y="0"/>
                </a:lnTo>
                <a:lnTo>
                  <a:pt x="0" y="342900"/>
                </a:lnTo>
                <a:lnTo>
                  <a:pt x="550164" y="342900"/>
                </a:lnTo>
                <a:lnTo>
                  <a:pt x="550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9"/>
          <p:cNvSpPr txBox="1">
            <a:spLocks noGrp="1"/>
          </p:cNvSpPr>
          <p:nvPr>
            <p:ph type="title"/>
          </p:nvPr>
        </p:nvSpPr>
        <p:spPr>
          <a:xfrm>
            <a:off x="286511" y="133490"/>
            <a:ext cx="5556885" cy="69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b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Kriteria </a:t>
            </a:r>
            <a:r>
              <a:rPr lang="en-US" sz="4400" b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ASESOR BKD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9"/>
          <p:cNvSpPr txBox="1"/>
          <p:nvPr/>
        </p:nvSpPr>
        <p:spPr>
          <a:xfrm>
            <a:off x="11752326" y="6440525"/>
            <a:ext cx="302895" cy="2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5ABBA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5" name="Google Shape;875;p19"/>
          <p:cNvSpPr/>
          <p:nvPr/>
        </p:nvSpPr>
        <p:spPr>
          <a:xfrm>
            <a:off x="286511" y="5740704"/>
            <a:ext cx="615695" cy="6355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5634" y="5428106"/>
            <a:ext cx="2419587" cy="143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7" name="Google Shape;877;p19"/>
          <p:cNvGrpSpPr/>
          <p:nvPr/>
        </p:nvGrpSpPr>
        <p:grpSpPr>
          <a:xfrm>
            <a:off x="1983557" y="1190847"/>
            <a:ext cx="8224886" cy="4947486"/>
            <a:chOff x="-48443" y="0"/>
            <a:chExt cx="8224886" cy="4947486"/>
          </a:xfrm>
        </p:grpSpPr>
        <p:sp>
          <p:nvSpPr>
            <p:cNvPr id="878" name="Google Shape;878;p19"/>
            <p:cNvSpPr/>
            <p:nvPr/>
          </p:nvSpPr>
          <p:spPr>
            <a:xfrm rot="-5400000">
              <a:off x="746685" y="-795128"/>
              <a:ext cx="2473743" cy="4064000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6BEE5"/>
                </a:gs>
                <a:gs pos="50000">
                  <a:srgbClr val="97B2DF"/>
                </a:gs>
                <a:gs pos="100000">
                  <a:srgbClr val="85A7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9"/>
            <p:cNvSpPr txBox="1"/>
            <p:nvPr/>
          </p:nvSpPr>
          <p:spPr>
            <a:xfrm>
              <a:off x="-48443" y="0"/>
              <a:ext cx="4064000" cy="1855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550" tIns="99550" rIns="99550" bIns="9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Status</a:t>
              </a:r>
              <a:br>
                <a:rPr lang="en-US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Dosen tetap aktif dan tercatat di PD Dikti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3958844" y="17625"/>
              <a:ext cx="4177426" cy="2438492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6BEE5"/>
                </a:gs>
                <a:gs pos="50000">
                  <a:srgbClr val="97B2DF"/>
                </a:gs>
                <a:gs pos="100000">
                  <a:srgbClr val="85A7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9"/>
            <p:cNvSpPr txBox="1"/>
            <p:nvPr/>
          </p:nvSpPr>
          <p:spPr>
            <a:xfrm>
              <a:off x="3958844" y="17625"/>
              <a:ext cx="4177426" cy="1828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550" tIns="99550" rIns="99550" bIns="9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Kualifikasi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Doktor jabatan minimal Lektor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Magister jabatan Lektor Kepala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Memiliki Serdos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 rot="10800000">
              <a:off x="-48442" y="2473743"/>
              <a:ext cx="4064000" cy="2473743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6BEE5"/>
                </a:gs>
                <a:gs pos="50000">
                  <a:srgbClr val="97B2DF"/>
                </a:gs>
                <a:gs pos="100000">
                  <a:srgbClr val="85A7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9"/>
            <p:cNvSpPr txBox="1"/>
            <p:nvPr/>
          </p:nvSpPr>
          <p:spPr>
            <a:xfrm>
              <a:off x="-48442" y="3092178"/>
              <a:ext cx="4064000" cy="1855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550" tIns="99550" rIns="99550" bIns="9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Nira BKD</a:t>
              </a:r>
              <a:b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Mempunyai Nomor Identifikasi Registrasi Asssesor</a:t>
              </a:r>
              <a:b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Memiliki Sertifikat Assesor BKD yang diterbitkan oleh Kemdikbudristek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 rot="5400000">
              <a:off x="4810685" y="1581728"/>
              <a:ext cx="2473743" cy="425777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6BEE5"/>
                </a:gs>
                <a:gs pos="50000">
                  <a:srgbClr val="97B2DF"/>
                </a:gs>
                <a:gs pos="100000">
                  <a:srgbClr val="85A7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 txBox="1"/>
            <p:nvPr/>
          </p:nvSpPr>
          <p:spPr>
            <a:xfrm>
              <a:off x="3918671" y="3092178"/>
              <a:ext cx="4257771" cy="1855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550" tIns="99550" rIns="99550" bIns="9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Cara Mendapatkan NIRA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Lulus pelatihan Persamaan Persepsi dan seleksi  asesor BKD yang diselenggarakan oleh Kemdikbudristek atau PT dengan narasumber  Tim BKD Ditjen Dikti/Diksi Kemdikbud, yang ditugaskan oleh Direktur Pendidikan Tinggi Vokasi dan Profesi,  Ditjen Diksi Kemdikbudristek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2844799" y="1643709"/>
              <a:ext cx="2438400" cy="1660067"/>
            </a:xfrm>
            <a:prstGeom prst="roundRect">
              <a:avLst>
                <a:gd name="adj" fmla="val 16667"/>
              </a:avLst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 txBox="1"/>
            <p:nvPr/>
          </p:nvSpPr>
          <p:spPr>
            <a:xfrm>
              <a:off x="2925837" y="1724747"/>
              <a:ext cx="2276324" cy="1497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0"/>
          <p:cNvSpPr txBox="1">
            <a:spLocks noGrp="1"/>
          </p:cNvSpPr>
          <p:nvPr>
            <p:ph type="title"/>
          </p:nvPr>
        </p:nvSpPr>
        <p:spPr>
          <a:xfrm>
            <a:off x="2902711" y="650239"/>
            <a:ext cx="6130290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b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9ECF"/>
              </a:buClr>
              <a:buSzPts val="3200"/>
              <a:buFont typeface="Carlito"/>
              <a:buNone/>
            </a:pPr>
            <a:r>
              <a:rPr lang="en-US" sz="3200" b="0">
                <a:solidFill>
                  <a:srgbClr val="229ECF"/>
                </a:solidFill>
                <a:latin typeface="Carlito"/>
                <a:ea typeface="Carlito"/>
                <a:cs typeface="Carlito"/>
                <a:sym typeface="Carlito"/>
              </a:rPr>
              <a:t>INOVASI KEBIJAKAN BKD TAHUN 2021</a:t>
            </a:r>
            <a:endParaRPr sz="3200"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93" name="Google Shape;893;p20"/>
          <p:cNvSpPr/>
          <p:nvPr/>
        </p:nvSpPr>
        <p:spPr>
          <a:xfrm>
            <a:off x="7784592" y="3032760"/>
            <a:ext cx="4406900" cy="2754630"/>
          </a:xfrm>
          <a:custGeom>
            <a:avLst/>
            <a:gdLst/>
            <a:ahLst/>
            <a:cxnLst/>
            <a:rect l="l" t="t" r="r" b="b"/>
            <a:pathLst>
              <a:path w="4406900" h="2754629" extrusionOk="0">
                <a:moveTo>
                  <a:pt x="4073398" y="0"/>
                </a:moveTo>
                <a:lnTo>
                  <a:pt x="0" y="0"/>
                </a:lnTo>
                <a:lnTo>
                  <a:pt x="333375" y="1377060"/>
                </a:lnTo>
                <a:lnTo>
                  <a:pt x="0" y="2754109"/>
                </a:lnTo>
                <a:lnTo>
                  <a:pt x="4073398" y="2754109"/>
                </a:lnTo>
                <a:lnTo>
                  <a:pt x="4406773" y="1377060"/>
                </a:lnTo>
                <a:lnTo>
                  <a:pt x="4073398" y="0"/>
                </a:lnTo>
                <a:close/>
              </a:path>
            </a:pathLst>
          </a:custGeom>
          <a:solidFill>
            <a:srgbClr val="71BD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20"/>
          <p:cNvSpPr txBox="1"/>
          <p:nvPr/>
        </p:nvSpPr>
        <p:spPr>
          <a:xfrm>
            <a:off x="8606155" y="3217926"/>
            <a:ext cx="1888489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Hasil Akhir</a:t>
            </a:r>
            <a:endParaRPr sz="3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95" name="Google Shape;895;p20"/>
          <p:cNvSpPr/>
          <p:nvPr/>
        </p:nvSpPr>
        <p:spPr>
          <a:xfrm>
            <a:off x="0" y="2071116"/>
            <a:ext cx="4730115" cy="4320540"/>
          </a:xfrm>
          <a:custGeom>
            <a:avLst/>
            <a:gdLst/>
            <a:ahLst/>
            <a:cxnLst/>
            <a:rect l="l" t="t" r="r" b="b"/>
            <a:pathLst>
              <a:path w="4730115" h="4320540" extrusionOk="0">
                <a:moveTo>
                  <a:pt x="4394581" y="0"/>
                </a:moveTo>
                <a:lnTo>
                  <a:pt x="0" y="0"/>
                </a:lnTo>
                <a:lnTo>
                  <a:pt x="0" y="4320540"/>
                </a:lnTo>
                <a:lnTo>
                  <a:pt x="4394581" y="4320540"/>
                </a:lnTo>
                <a:lnTo>
                  <a:pt x="4729861" y="2160270"/>
                </a:lnTo>
                <a:lnTo>
                  <a:pt x="4394581" y="0"/>
                </a:lnTo>
                <a:close/>
              </a:path>
            </a:pathLst>
          </a:custGeom>
          <a:solidFill>
            <a:srgbClr val="A7E0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0"/>
          <p:cNvSpPr txBox="1"/>
          <p:nvPr/>
        </p:nvSpPr>
        <p:spPr>
          <a:xfrm>
            <a:off x="743813" y="2125218"/>
            <a:ext cx="1677670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Dokumen</a:t>
            </a:r>
            <a:endParaRPr sz="3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97" name="Google Shape;897;p20"/>
          <p:cNvSpPr txBox="1"/>
          <p:nvPr/>
        </p:nvSpPr>
        <p:spPr>
          <a:xfrm>
            <a:off x="153415" y="2996772"/>
            <a:ext cx="3328035" cy="263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Kebijakan #MBKM masuk</a:t>
            </a:r>
            <a:endParaRPr/>
          </a:p>
          <a:p>
            <a:pPr marL="355600" marR="0" lvl="0" indent="0" algn="l" rtl="0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dalam Rubrik BKD</a:t>
            </a:r>
            <a:endParaRPr/>
          </a:p>
          <a:p>
            <a:pPr marL="355600" marR="5080" lvl="0" indent="-342900" algn="l" rtl="0">
              <a:lnSpc>
                <a:spcPct val="114999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Kinerja berorientasi  ‘outcome’ minimal ‘output’  dan bukan proses</a:t>
            </a:r>
            <a:endParaRPr sz="2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355600" marR="930275" lvl="0" indent="-342900" algn="l" rtl="0">
              <a:lnSpc>
                <a:spcPct val="115199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Mereduksi beban  administrasi dosen</a:t>
            </a:r>
            <a:endParaRPr sz="2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98" name="Google Shape;898;p20"/>
          <p:cNvSpPr/>
          <p:nvPr/>
        </p:nvSpPr>
        <p:spPr>
          <a:xfrm>
            <a:off x="3870959" y="2667000"/>
            <a:ext cx="4294505" cy="3498850"/>
          </a:xfrm>
          <a:custGeom>
            <a:avLst/>
            <a:gdLst/>
            <a:ahLst/>
            <a:cxnLst/>
            <a:rect l="l" t="t" r="r" b="b"/>
            <a:pathLst>
              <a:path w="4294505" h="3498850" extrusionOk="0">
                <a:moveTo>
                  <a:pt x="3969131" y="0"/>
                </a:moveTo>
                <a:lnTo>
                  <a:pt x="0" y="0"/>
                </a:lnTo>
                <a:lnTo>
                  <a:pt x="324865" y="1749298"/>
                </a:lnTo>
                <a:lnTo>
                  <a:pt x="0" y="3498583"/>
                </a:lnTo>
                <a:lnTo>
                  <a:pt x="3969131" y="3498583"/>
                </a:lnTo>
                <a:lnTo>
                  <a:pt x="4293996" y="1749298"/>
                </a:lnTo>
                <a:lnTo>
                  <a:pt x="396913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20"/>
          <p:cNvSpPr txBox="1"/>
          <p:nvPr/>
        </p:nvSpPr>
        <p:spPr>
          <a:xfrm>
            <a:off x="4835397" y="2901137"/>
            <a:ext cx="18789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Mekanisme</a:t>
            </a:r>
            <a:endParaRPr sz="3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900" name="Google Shape;900;p20"/>
          <p:cNvSpPr txBox="1"/>
          <p:nvPr/>
        </p:nvSpPr>
        <p:spPr>
          <a:xfrm>
            <a:off x="4733925" y="3647058"/>
            <a:ext cx="2852420" cy="187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marR="508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Input dokumen dan  Penilaian secara daring  melalui SISTER</a:t>
            </a:r>
            <a:endParaRPr sz="2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Asesor BKD Lulus Tes</a:t>
            </a:r>
            <a:endParaRPr sz="2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355600" marR="0" lvl="0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Kompetensi</a:t>
            </a:r>
            <a:endParaRPr sz="2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901" name="Google Shape;901;p20"/>
          <p:cNvSpPr txBox="1"/>
          <p:nvPr/>
        </p:nvSpPr>
        <p:spPr>
          <a:xfrm>
            <a:off x="8530208" y="3990128"/>
            <a:ext cx="3226435" cy="145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1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Dosen Unggul</a:t>
            </a:r>
            <a:endParaRPr sz="2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355600" marR="5080" lvl="0" indent="-342900" algn="l" rtl="0">
              <a:lnSpc>
                <a:spcPct val="114999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Rekomendasi Ditjen Dikti  tentang Pemenuhan kinerja  Dosen</a:t>
            </a:r>
            <a:endParaRPr sz="2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902" name="Google Shape;902;p20"/>
          <p:cNvGrpSpPr/>
          <p:nvPr/>
        </p:nvGrpSpPr>
        <p:grpSpPr>
          <a:xfrm>
            <a:off x="2505455" y="1417319"/>
            <a:ext cx="8225029" cy="1891284"/>
            <a:chOff x="2505455" y="1417319"/>
            <a:chExt cx="8225029" cy="1891284"/>
          </a:xfrm>
        </p:grpSpPr>
        <p:sp>
          <p:nvSpPr>
            <p:cNvPr id="903" name="Google Shape;903;p20"/>
            <p:cNvSpPr/>
            <p:nvPr/>
          </p:nvSpPr>
          <p:spPr>
            <a:xfrm>
              <a:off x="2505455" y="1417319"/>
              <a:ext cx="1114044" cy="11140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9400032" y="1981200"/>
              <a:ext cx="1330452" cy="13274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6592823" y="1851659"/>
              <a:ext cx="1138427" cy="113995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21"/>
          <p:cNvGrpSpPr/>
          <p:nvPr/>
        </p:nvGrpSpPr>
        <p:grpSpPr>
          <a:xfrm>
            <a:off x="128220" y="81280"/>
            <a:ext cx="3282746" cy="687336"/>
            <a:chOff x="1241387" y="103031"/>
            <a:chExt cx="3282746" cy="804930"/>
          </a:xfrm>
        </p:grpSpPr>
        <p:pic>
          <p:nvPicPr>
            <p:cNvPr id="911" name="Google Shape;911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1387" y="103031"/>
              <a:ext cx="804930" cy="804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2" name="Google Shape;912;p21"/>
            <p:cNvSpPr txBox="1"/>
            <p:nvPr/>
          </p:nvSpPr>
          <p:spPr>
            <a:xfrm>
              <a:off x="2131453" y="169297"/>
              <a:ext cx="2392680" cy="701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KEMENTERIAN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PENDIDIKAN, KEBUDAYAAN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RISET, DAN TEKNOLOGI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3" name="Google Shape;9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4193" y="8031"/>
            <a:ext cx="2419587" cy="14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1" descr="A picture containing text, stationary, writing implement, p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3060" y="1234531"/>
            <a:ext cx="4630036" cy="461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1" descr="A picture containing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866" y="1404074"/>
            <a:ext cx="5784343" cy="404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"/>
          <p:cNvSpPr/>
          <p:nvPr/>
        </p:nvSpPr>
        <p:spPr>
          <a:xfrm>
            <a:off x="8988553" y="1275333"/>
            <a:ext cx="2910840" cy="1164590"/>
          </a:xfrm>
          <a:custGeom>
            <a:avLst/>
            <a:gdLst/>
            <a:ahLst/>
            <a:cxnLst/>
            <a:rect l="l" t="t" r="r" b="b"/>
            <a:pathLst>
              <a:path w="2910840" h="1164589" extrusionOk="0">
                <a:moveTo>
                  <a:pt x="2328672" y="0"/>
                </a:moveTo>
                <a:lnTo>
                  <a:pt x="0" y="0"/>
                </a:lnTo>
                <a:lnTo>
                  <a:pt x="582168" y="582168"/>
                </a:lnTo>
                <a:lnTo>
                  <a:pt x="0" y="1164336"/>
                </a:lnTo>
                <a:lnTo>
                  <a:pt x="2328672" y="1164336"/>
                </a:lnTo>
                <a:lnTo>
                  <a:pt x="2910840" y="582168"/>
                </a:lnTo>
                <a:lnTo>
                  <a:pt x="2328672" y="0"/>
                </a:lnTo>
                <a:close/>
              </a:path>
            </a:pathLst>
          </a:custGeom>
          <a:solidFill>
            <a:srgbClr val="5EBD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"/>
          <p:cNvSpPr txBox="1"/>
          <p:nvPr/>
        </p:nvSpPr>
        <p:spPr>
          <a:xfrm>
            <a:off x="9425431" y="1514983"/>
            <a:ext cx="1558290" cy="54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275" rIns="0" bIns="0" anchor="t" anchorCtr="0">
            <a:spAutoFit/>
          </a:bodyPr>
          <a:lstStyle/>
          <a:p>
            <a:pPr marL="182880" marR="5080" lvl="0" indent="-170815" algn="l" rtl="0">
              <a:lnSpc>
                <a:spcPct val="10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Indikator Kinerja  Kementerian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477" name="Google Shape;477;p7"/>
          <p:cNvGrpSpPr/>
          <p:nvPr/>
        </p:nvGrpSpPr>
        <p:grpSpPr>
          <a:xfrm>
            <a:off x="6128003" y="1245108"/>
            <a:ext cx="2910840" cy="1164590"/>
            <a:chOff x="6128003" y="1245108"/>
            <a:chExt cx="2910840" cy="1164590"/>
          </a:xfrm>
        </p:grpSpPr>
        <p:sp>
          <p:nvSpPr>
            <p:cNvPr id="478" name="Google Shape;478;p7"/>
            <p:cNvSpPr/>
            <p:nvPr/>
          </p:nvSpPr>
          <p:spPr>
            <a:xfrm>
              <a:off x="6128003" y="1245108"/>
              <a:ext cx="2910840" cy="1164590"/>
            </a:xfrm>
            <a:custGeom>
              <a:avLst/>
              <a:gdLst/>
              <a:ahLst/>
              <a:cxnLst/>
              <a:rect l="l" t="t" r="r" b="b"/>
              <a:pathLst>
                <a:path w="2910840" h="1164589" extrusionOk="0">
                  <a:moveTo>
                    <a:pt x="2328672" y="0"/>
                  </a:moveTo>
                  <a:lnTo>
                    <a:pt x="0" y="0"/>
                  </a:lnTo>
                  <a:lnTo>
                    <a:pt x="582168" y="582167"/>
                  </a:lnTo>
                  <a:lnTo>
                    <a:pt x="0" y="1164336"/>
                  </a:lnTo>
                  <a:lnTo>
                    <a:pt x="2328672" y="1164336"/>
                  </a:lnTo>
                  <a:lnTo>
                    <a:pt x="2910840" y="582167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6128003" y="1245108"/>
              <a:ext cx="2910840" cy="1164590"/>
            </a:xfrm>
            <a:custGeom>
              <a:avLst/>
              <a:gdLst/>
              <a:ahLst/>
              <a:cxnLst/>
              <a:rect l="l" t="t" r="r" b="b"/>
              <a:pathLst>
                <a:path w="2910840" h="1164589" extrusionOk="0">
                  <a:moveTo>
                    <a:pt x="0" y="0"/>
                  </a:moveTo>
                  <a:lnTo>
                    <a:pt x="2328672" y="0"/>
                  </a:lnTo>
                  <a:lnTo>
                    <a:pt x="2910840" y="582167"/>
                  </a:lnTo>
                  <a:lnTo>
                    <a:pt x="2328672" y="1164336"/>
                  </a:lnTo>
                  <a:lnTo>
                    <a:pt x="0" y="1164336"/>
                  </a:lnTo>
                  <a:lnTo>
                    <a:pt x="582168" y="58216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7"/>
          <p:cNvSpPr txBox="1"/>
          <p:nvPr/>
        </p:nvSpPr>
        <p:spPr>
          <a:xfrm>
            <a:off x="6827901" y="1525904"/>
            <a:ext cx="1558290" cy="54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275" rIns="0" bIns="0" anchor="t" anchorCtr="0">
            <a:spAutoFit/>
          </a:bodyPr>
          <a:lstStyle/>
          <a:p>
            <a:pPr marL="666750" marR="5080" lvl="0" indent="-654685" algn="l" rtl="0">
              <a:lnSpc>
                <a:spcPct val="10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Indikator Kinerja  PT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481" name="Google Shape;481;p7"/>
          <p:cNvGrpSpPr/>
          <p:nvPr/>
        </p:nvGrpSpPr>
        <p:grpSpPr>
          <a:xfrm>
            <a:off x="3465576" y="1234439"/>
            <a:ext cx="2910840" cy="1165860"/>
            <a:chOff x="3465576" y="1234439"/>
            <a:chExt cx="2910840" cy="1165860"/>
          </a:xfrm>
        </p:grpSpPr>
        <p:sp>
          <p:nvSpPr>
            <p:cNvPr id="482" name="Google Shape;482;p7"/>
            <p:cNvSpPr/>
            <p:nvPr/>
          </p:nvSpPr>
          <p:spPr>
            <a:xfrm>
              <a:off x="3465576" y="1234439"/>
              <a:ext cx="2910840" cy="1165860"/>
            </a:xfrm>
            <a:custGeom>
              <a:avLst/>
              <a:gdLst/>
              <a:ahLst/>
              <a:cxnLst/>
              <a:rect l="l" t="t" r="r" b="b"/>
              <a:pathLst>
                <a:path w="2910840" h="1165860" extrusionOk="0">
                  <a:moveTo>
                    <a:pt x="2327910" y="0"/>
                  </a:moveTo>
                  <a:lnTo>
                    <a:pt x="0" y="0"/>
                  </a:lnTo>
                  <a:lnTo>
                    <a:pt x="582929" y="582930"/>
                  </a:lnTo>
                  <a:lnTo>
                    <a:pt x="0" y="1165860"/>
                  </a:lnTo>
                  <a:lnTo>
                    <a:pt x="2327910" y="1165860"/>
                  </a:lnTo>
                  <a:lnTo>
                    <a:pt x="2910840" y="582930"/>
                  </a:lnTo>
                  <a:lnTo>
                    <a:pt x="2327910" y="0"/>
                  </a:lnTo>
                  <a:close/>
                </a:path>
              </a:pathLst>
            </a:custGeom>
            <a:solidFill>
              <a:srgbClr val="C47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465576" y="1234439"/>
              <a:ext cx="2910840" cy="1165860"/>
            </a:xfrm>
            <a:custGeom>
              <a:avLst/>
              <a:gdLst/>
              <a:ahLst/>
              <a:cxnLst/>
              <a:rect l="l" t="t" r="r" b="b"/>
              <a:pathLst>
                <a:path w="2910840" h="1165860" extrusionOk="0">
                  <a:moveTo>
                    <a:pt x="0" y="0"/>
                  </a:moveTo>
                  <a:lnTo>
                    <a:pt x="2327910" y="0"/>
                  </a:lnTo>
                  <a:lnTo>
                    <a:pt x="2910840" y="582930"/>
                  </a:lnTo>
                  <a:lnTo>
                    <a:pt x="2327910" y="1165860"/>
                  </a:lnTo>
                  <a:lnTo>
                    <a:pt x="0" y="1165860"/>
                  </a:lnTo>
                  <a:lnTo>
                    <a:pt x="582929" y="5829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7"/>
          <p:cNvSpPr txBox="1"/>
          <p:nvPr/>
        </p:nvSpPr>
        <p:spPr>
          <a:xfrm>
            <a:off x="4165472" y="1515313"/>
            <a:ext cx="1557655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14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Indikator Kinerja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635" marR="0" lvl="0" indent="0" algn="ctr" rtl="0">
              <a:lnSpc>
                <a:spcPct val="114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Dosen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485" name="Google Shape;485;p7"/>
          <p:cNvGrpSpPr/>
          <p:nvPr/>
        </p:nvGrpSpPr>
        <p:grpSpPr>
          <a:xfrm>
            <a:off x="853439" y="1255775"/>
            <a:ext cx="2910840" cy="1165860"/>
            <a:chOff x="853439" y="1255775"/>
            <a:chExt cx="2910840" cy="1165860"/>
          </a:xfrm>
        </p:grpSpPr>
        <p:sp>
          <p:nvSpPr>
            <p:cNvPr id="486" name="Google Shape;486;p7"/>
            <p:cNvSpPr/>
            <p:nvPr/>
          </p:nvSpPr>
          <p:spPr>
            <a:xfrm>
              <a:off x="853439" y="1255775"/>
              <a:ext cx="2910840" cy="1165860"/>
            </a:xfrm>
            <a:custGeom>
              <a:avLst/>
              <a:gdLst/>
              <a:ahLst/>
              <a:cxnLst/>
              <a:rect l="l" t="t" r="r" b="b"/>
              <a:pathLst>
                <a:path w="2910840" h="1165860" extrusionOk="0">
                  <a:moveTo>
                    <a:pt x="2327910" y="0"/>
                  </a:moveTo>
                  <a:lnTo>
                    <a:pt x="0" y="0"/>
                  </a:lnTo>
                  <a:lnTo>
                    <a:pt x="582929" y="582929"/>
                  </a:lnTo>
                  <a:lnTo>
                    <a:pt x="0" y="1165860"/>
                  </a:lnTo>
                  <a:lnTo>
                    <a:pt x="2327910" y="1165860"/>
                  </a:lnTo>
                  <a:lnTo>
                    <a:pt x="2910840" y="582929"/>
                  </a:lnTo>
                  <a:lnTo>
                    <a:pt x="232791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853439" y="1255775"/>
              <a:ext cx="2910840" cy="1165860"/>
            </a:xfrm>
            <a:custGeom>
              <a:avLst/>
              <a:gdLst/>
              <a:ahLst/>
              <a:cxnLst/>
              <a:rect l="l" t="t" r="r" b="b"/>
              <a:pathLst>
                <a:path w="2910840" h="1165860" extrusionOk="0">
                  <a:moveTo>
                    <a:pt x="0" y="0"/>
                  </a:moveTo>
                  <a:lnTo>
                    <a:pt x="2327910" y="0"/>
                  </a:lnTo>
                  <a:lnTo>
                    <a:pt x="2910840" y="582929"/>
                  </a:lnTo>
                  <a:lnTo>
                    <a:pt x="2327910" y="1165860"/>
                  </a:lnTo>
                  <a:lnTo>
                    <a:pt x="0" y="1165860"/>
                  </a:lnTo>
                  <a:lnTo>
                    <a:pt x="582929" y="58292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7"/>
          <p:cNvSpPr txBox="1"/>
          <p:nvPr/>
        </p:nvSpPr>
        <p:spPr>
          <a:xfrm>
            <a:off x="2127630" y="1662810"/>
            <a:ext cx="40957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BKD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489" name="Google Shape;489;p7"/>
          <p:cNvSpPr/>
          <p:nvPr/>
        </p:nvSpPr>
        <p:spPr>
          <a:xfrm>
            <a:off x="0" y="391668"/>
            <a:ext cx="12192000" cy="523240"/>
          </a:xfrm>
          <a:custGeom>
            <a:avLst/>
            <a:gdLst/>
            <a:ahLst/>
            <a:cxnLst/>
            <a:rect l="l" t="t" r="r" b="b"/>
            <a:pathLst>
              <a:path w="12192000" h="523240" extrusionOk="0">
                <a:moveTo>
                  <a:pt x="12192000" y="0"/>
                </a:moveTo>
                <a:lnTo>
                  <a:pt x="0" y="0"/>
                </a:lnTo>
                <a:lnTo>
                  <a:pt x="0" y="522731"/>
                </a:lnTo>
                <a:lnTo>
                  <a:pt x="12192000" y="522731"/>
                </a:lnTo>
                <a:lnTo>
                  <a:pt x="12192000" y="0"/>
                </a:lnTo>
                <a:close/>
              </a:path>
            </a:pathLst>
          </a:custGeom>
          <a:solidFill>
            <a:srgbClr val="5EBD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"/>
          <p:cNvSpPr txBox="1">
            <a:spLocks noGrp="1"/>
          </p:cNvSpPr>
          <p:nvPr>
            <p:ph type="title"/>
          </p:nvPr>
        </p:nvSpPr>
        <p:spPr>
          <a:xfrm>
            <a:off x="307847" y="298121"/>
            <a:ext cx="11327893" cy="69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b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KONTRIBUSI BEBAN KERJA DOSEN</a:t>
            </a:r>
            <a:endParaRPr/>
          </a:p>
        </p:txBody>
      </p:sp>
      <p:sp>
        <p:nvSpPr>
          <p:cNvPr id="491" name="Google Shape;491;p7"/>
          <p:cNvSpPr/>
          <p:nvPr/>
        </p:nvSpPr>
        <p:spPr>
          <a:xfrm>
            <a:off x="2165604" y="2439923"/>
            <a:ext cx="7366000" cy="533400"/>
          </a:xfrm>
          <a:custGeom>
            <a:avLst/>
            <a:gdLst/>
            <a:ahLst/>
            <a:cxnLst/>
            <a:rect l="l" t="t" r="r" b="b"/>
            <a:pathLst>
              <a:path w="7366000" h="533400" extrusionOk="0">
                <a:moveTo>
                  <a:pt x="7098792" y="0"/>
                </a:moveTo>
                <a:lnTo>
                  <a:pt x="7098792" y="133350"/>
                </a:lnTo>
                <a:lnTo>
                  <a:pt x="0" y="133350"/>
                </a:lnTo>
                <a:lnTo>
                  <a:pt x="133350" y="266700"/>
                </a:lnTo>
                <a:lnTo>
                  <a:pt x="0" y="400050"/>
                </a:lnTo>
                <a:lnTo>
                  <a:pt x="7098792" y="400050"/>
                </a:lnTo>
                <a:lnTo>
                  <a:pt x="7098792" y="533400"/>
                </a:lnTo>
                <a:lnTo>
                  <a:pt x="7365492" y="266700"/>
                </a:lnTo>
                <a:lnTo>
                  <a:pt x="7098792" y="0"/>
                </a:lnTo>
                <a:close/>
              </a:path>
            </a:pathLst>
          </a:custGeom>
          <a:solidFill>
            <a:srgbClr val="006F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7"/>
          <p:cNvSpPr txBox="1"/>
          <p:nvPr/>
        </p:nvSpPr>
        <p:spPr>
          <a:xfrm>
            <a:off x="1753870" y="2486226"/>
            <a:ext cx="8189595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PENINGKATAN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Pencapaian Indikator Kinerja Sasaran Strategis (IKSS) dan Indikator Kinerja Program (IKP)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493" name="Google Shape;493;p7"/>
          <p:cNvGrpSpPr/>
          <p:nvPr/>
        </p:nvGrpSpPr>
        <p:grpSpPr>
          <a:xfrm>
            <a:off x="301624" y="3404191"/>
            <a:ext cx="3096768" cy="3302508"/>
            <a:chOff x="297179" y="3361944"/>
            <a:chExt cx="3096768" cy="3302508"/>
          </a:xfrm>
        </p:grpSpPr>
        <p:sp>
          <p:nvSpPr>
            <p:cNvPr id="494" name="Google Shape;494;p7"/>
            <p:cNvSpPr/>
            <p:nvPr/>
          </p:nvSpPr>
          <p:spPr>
            <a:xfrm>
              <a:off x="297179" y="3361944"/>
              <a:ext cx="3096768" cy="330250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1699640" y="4865751"/>
              <a:ext cx="1686560" cy="1662430"/>
            </a:xfrm>
            <a:custGeom>
              <a:avLst/>
              <a:gdLst/>
              <a:ahLst/>
              <a:cxnLst/>
              <a:rect l="l" t="t" r="r" b="b"/>
              <a:pathLst>
                <a:path w="1686560" h="1662429" extrusionOk="0">
                  <a:moveTo>
                    <a:pt x="912240" y="0"/>
                  </a:moveTo>
                  <a:lnTo>
                    <a:pt x="774064" y="0"/>
                  </a:lnTo>
                  <a:lnTo>
                    <a:pt x="744092" y="170180"/>
                  </a:lnTo>
                  <a:lnTo>
                    <a:pt x="689651" y="180527"/>
                  </a:lnTo>
                  <a:lnTo>
                    <a:pt x="636374" y="195204"/>
                  </a:lnTo>
                  <a:lnTo>
                    <a:pt x="584511" y="214116"/>
                  </a:lnTo>
                  <a:lnTo>
                    <a:pt x="534313" y="237175"/>
                  </a:lnTo>
                  <a:lnTo>
                    <a:pt x="486028" y="264287"/>
                  </a:lnTo>
                  <a:lnTo>
                    <a:pt x="353567" y="153288"/>
                  </a:lnTo>
                  <a:lnTo>
                    <a:pt x="247776" y="242188"/>
                  </a:lnTo>
                  <a:lnTo>
                    <a:pt x="334263" y="391795"/>
                  </a:lnTo>
                  <a:lnTo>
                    <a:pt x="299173" y="434701"/>
                  </a:lnTo>
                  <a:lnTo>
                    <a:pt x="267752" y="480205"/>
                  </a:lnTo>
                  <a:lnTo>
                    <a:pt x="240135" y="528068"/>
                  </a:lnTo>
                  <a:lnTo>
                    <a:pt x="216456" y="578052"/>
                  </a:lnTo>
                  <a:lnTo>
                    <a:pt x="196850" y="629920"/>
                  </a:lnTo>
                  <a:lnTo>
                    <a:pt x="24002" y="629920"/>
                  </a:lnTo>
                  <a:lnTo>
                    <a:pt x="0" y="766140"/>
                  </a:lnTo>
                  <a:lnTo>
                    <a:pt x="162559" y="825220"/>
                  </a:lnTo>
                  <a:lnTo>
                    <a:pt x="163221" y="880665"/>
                  </a:lnTo>
                  <a:lnTo>
                    <a:pt x="168369" y="935737"/>
                  </a:lnTo>
                  <a:lnTo>
                    <a:pt x="177949" y="990165"/>
                  </a:lnTo>
                  <a:lnTo>
                    <a:pt x="191906" y="1043679"/>
                  </a:lnTo>
                  <a:lnTo>
                    <a:pt x="210184" y="1096010"/>
                  </a:lnTo>
                  <a:lnTo>
                    <a:pt x="77723" y="1207058"/>
                  </a:lnTo>
                  <a:lnTo>
                    <a:pt x="146811" y="1326819"/>
                  </a:lnTo>
                  <a:lnTo>
                    <a:pt x="309244" y="1267777"/>
                  </a:lnTo>
                  <a:lnTo>
                    <a:pt x="345358" y="1309815"/>
                  </a:lnTo>
                  <a:lnTo>
                    <a:pt x="384672" y="1348684"/>
                  </a:lnTo>
                  <a:lnTo>
                    <a:pt x="426973" y="1384208"/>
                  </a:lnTo>
                  <a:lnTo>
                    <a:pt x="472048" y="1416213"/>
                  </a:lnTo>
                  <a:lnTo>
                    <a:pt x="519683" y="1444523"/>
                  </a:lnTo>
                  <a:lnTo>
                    <a:pt x="489584" y="1614741"/>
                  </a:lnTo>
                  <a:lnTo>
                    <a:pt x="619378" y="1662023"/>
                  </a:lnTo>
                  <a:lnTo>
                    <a:pt x="705865" y="1512354"/>
                  </a:lnTo>
                  <a:lnTo>
                    <a:pt x="760500" y="1521321"/>
                  </a:lnTo>
                  <a:lnTo>
                    <a:pt x="815555" y="1525804"/>
                  </a:lnTo>
                  <a:lnTo>
                    <a:pt x="870750" y="1525804"/>
                  </a:lnTo>
                  <a:lnTo>
                    <a:pt x="925805" y="1521321"/>
                  </a:lnTo>
                  <a:lnTo>
                    <a:pt x="980439" y="1512354"/>
                  </a:lnTo>
                  <a:lnTo>
                    <a:pt x="1066927" y="1662023"/>
                  </a:lnTo>
                  <a:lnTo>
                    <a:pt x="1196720" y="1614741"/>
                  </a:lnTo>
                  <a:lnTo>
                    <a:pt x="1166621" y="1444523"/>
                  </a:lnTo>
                  <a:lnTo>
                    <a:pt x="1214257" y="1416213"/>
                  </a:lnTo>
                  <a:lnTo>
                    <a:pt x="1259332" y="1384208"/>
                  </a:lnTo>
                  <a:lnTo>
                    <a:pt x="1301633" y="1348684"/>
                  </a:lnTo>
                  <a:lnTo>
                    <a:pt x="1340947" y="1309815"/>
                  </a:lnTo>
                  <a:lnTo>
                    <a:pt x="1377060" y="1267777"/>
                  </a:lnTo>
                  <a:lnTo>
                    <a:pt x="1539494" y="1326819"/>
                  </a:lnTo>
                  <a:lnTo>
                    <a:pt x="1608582" y="1207058"/>
                  </a:lnTo>
                  <a:lnTo>
                    <a:pt x="1476120" y="1096010"/>
                  </a:lnTo>
                  <a:lnTo>
                    <a:pt x="1494399" y="1043679"/>
                  </a:lnTo>
                  <a:lnTo>
                    <a:pt x="1508356" y="990165"/>
                  </a:lnTo>
                  <a:lnTo>
                    <a:pt x="1517936" y="935737"/>
                  </a:lnTo>
                  <a:lnTo>
                    <a:pt x="1523084" y="880665"/>
                  </a:lnTo>
                  <a:lnTo>
                    <a:pt x="1523745" y="825220"/>
                  </a:lnTo>
                  <a:lnTo>
                    <a:pt x="1686179" y="766140"/>
                  </a:lnTo>
                  <a:lnTo>
                    <a:pt x="1662303" y="629920"/>
                  </a:lnTo>
                  <a:lnTo>
                    <a:pt x="1489456" y="629920"/>
                  </a:lnTo>
                  <a:lnTo>
                    <a:pt x="1469849" y="578052"/>
                  </a:lnTo>
                  <a:lnTo>
                    <a:pt x="1446170" y="528068"/>
                  </a:lnTo>
                  <a:lnTo>
                    <a:pt x="1418553" y="480205"/>
                  </a:lnTo>
                  <a:lnTo>
                    <a:pt x="1387132" y="434701"/>
                  </a:lnTo>
                  <a:lnTo>
                    <a:pt x="1352041" y="391795"/>
                  </a:lnTo>
                  <a:lnTo>
                    <a:pt x="1438528" y="242188"/>
                  </a:lnTo>
                  <a:lnTo>
                    <a:pt x="1332738" y="153288"/>
                  </a:lnTo>
                  <a:lnTo>
                    <a:pt x="1200277" y="264287"/>
                  </a:lnTo>
                  <a:lnTo>
                    <a:pt x="1151992" y="237175"/>
                  </a:lnTo>
                  <a:lnTo>
                    <a:pt x="1101794" y="214116"/>
                  </a:lnTo>
                  <a:lnTo>
                    <a:pt x="1049931" y="195204"/>
                  </a:lnTo>
                  <a:lnTo>
                    <a:pt x="996654" y="180527"/>
                  </a:lnTo>
                  <a:lnTo>
                    <a:pt x="942213" y="170180"/>
                  </a:lnTo>
                  <a:lnTo>
                    <a:pt x="912240" y="0"/>
                  </a:lnTo>
                  <a:close/>
                </a:path>
              </a:pathLst>
            </a:custGeom>
            <a:solidFill>
              <a:srgbClr val="D4F2E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1699640" y="4865751"/>
              <a:ext cx="1686560" cy="1662430"/>
            </a:xfrm>
            <a:custGeom>
              <a:avLst/>
              <a:gdLst/>
              <a:ahLst/>
              <a:cxnLst/>
              <a:rect l="l" t="t" r="r" b="b"/>
              <a:pathLst>
                <a:path w="1686560" h="1662429" extrusionOk="0">
                  <a:moveTo>
                    <a:pt x="1200277" y="264287"/>
                  </a:moveTo>
                  <a:lnTo>
                    <a:pt x="1332738" y="153288"/>
                  </a:lnTo>
                  <a:lnTo>
                    <a:pt x="1438528" y="242188"/>
                  </a:lnTo>
                  <a:lnTo>
                    <a:pt x="1352041" y="391795"/>
                  </a:lnTo>
                  <a:lnTo>
                    <a:pt x="1387132" y="434701"/>
                  </a:lnTo>
                  <a:lnTo>
                    <a:pt x="1418553" y="480205"/>
                  </a:lnTo>
                  <a:lnTo>
                    <a:pt x="1446170" y="528068"/>
                  </a:lnTo>
                  <a:lnTo>
                    <a:pt x="1469849" y="578052"/>
                  </a:lnTo>
                  <a:lnTo>
                    <a:pt x="1489456" y="629920"/>
                  </a:lnTo>
                  <a:lnTo>
                    <a:pt x="1662303" y="629920"/>
                  </a:lnTo>
                  <a:lnTo>
                    <a:pt x="1686179" y="766140"/>
                  </a:lnTo>
                  <a:lnTo>
                    <a:pt x="1523745" y="825220"/>
                  </a:lnTo>
                  <a:lnTo>
                    <a:pt x="1523084" y="880665"/>
                  </a:lnTo>
                  <a:lnTo>
                    <a:pt x="1517936" y="935737"/>
                  </a:lnTo>
                  <a:lnTo>
                    <a:pt x="1508356" y="990165"/>
                  </a:lnTo>
                  <a:lnTo>
                    <a:pt x="1494399" y="1043679"/>
                  </a:lnTo>
                  <a:lnTo>
                    <a:pt x="1476120" y="1096010"/>
                  </a:lnTo>
                  <a:lnTo>
                    <a:pt x="1608582" y="1207058"/>
                  </a:lnTo>
                  <a:lnTo>
                    <a:pt x="1539494" y="1326819"/>
                  </a:lnTo>
                  <a:lnTo>
                    <a:pt x="1377060" y="1267777"/>
                  </a:lnTo>
                  <a:lnTo>
                    <a:pt x="1340947" y="1309815"/>
                  </a:lnTo>
                  <a:lnTo>
                    <a:pt x="1301633" y="1348684"/>
                  </a:lnTo>
                  <a:lnTo>
                    <a:pt x="1259332" y="1384208"/>
                  </a:lnTo>
                  <a:lnTo>
                    <a:pt x="1214257" y="1416213"/>
                  </a:lnTo>
                  <a:lnTo>
                    <a:pt x="1166621" y="1444523"/>
                  </a:lnTo>
                  <a:lnTo>
                    <a:pt x="1196720" y="1614741"/>
                  </a:lnTo>
                  <a:lnTo>
                    <a:pt x="1066927" y="1662023"/>
                  </a:lnTo>
                  <a:lnTo>
                    <a:pt x="980439" y="1512354"/>
                  </a:lnTo>
                  <a:lnTo>
                    <a:pt x="925805" y="1521321"/>
                  </a:lnTo>
                  <a:lnTo>
                    <a:pt x="870750" y="1525804"/>
                  </a:lnTo>
                  <a:lnTo>
                    <a:pt x="815555" y="1525804"/>
                  </a:lnTo>
                  <a:lnTo>
                    <a:pt x="760500" y="1521321"/>
                  </a:lnTo>
                  <a:lnTo>
                    <a:pt x="705865" y="1512354"/>
                  </a:lnTo>
                  <a:lnTo>
                    <a:pt x="619378" y="1662023"/>
                  </a:lnTo>
                  <a:lnTo>
                    <a:pt x="489584" y="1614741"/>
                  </a:lnTo>
                  <a:lnTo>
                    <a:pt x="519683" y="1444523"/>
                  </a:lnTo>
                  <a:lnTo>
                    <a:pt x="472048" y="1416213"/>
                  </a:lnTo>
                  <a:lnTo>
                    <a:pt x="426973" y="1384208"/>
                  </a:lnTo>
                  <a:lnTo>
                    <a:pt x="384672" y="1348684"/>
                  </a:lnTo>
                  <a:lnTo>
                    <a:pt x="345358" y="1309815"/>
                  </a:lnTo>
                  <a:lnTo>
                    <a:pt x="309244" y="1267777"/>
                  </a:lnTo>
                  <a:lnTo>
                    <a:pt x="146811" y="1326819"/>
                  </a:lnTo>
                  <a:lnTo>
                    <a:pt x="77723" y="1207058"/>
                  </a:lnTo>
                  <a:lnTo>
                    <a:pt x="210184" y="1096010"/>
                  </a:lnTo>
                  <a:lnTo>
                    <a:pt x="191906" y="1043679"/>
                  </a:lnTo>
                  <a:lnTo>
                    <a:pt x="177949" y="990165"/>
                  </a:lnTo>
                  <a:lnTo>
                    <a:pt x="168369" y="935737"/>
                  </a:lnTo>
                  <a:lnTo>
                    <a:pt x="163221" y="880665"/>
                  </a:lnTo>
                  <a:lnTo>
                    <a:pt x="162559" y="825220"/>
                  </a:lnTo>
                  <a:lnTo>
                    <a:pt x="0" y="766140"/>
                  </a:lnTo>
                  <a:lnTo>
                    <a:pt x="24002" y="629920"/>
                  </a:lnTo>
                  <a:lnTo>
                    <a:pt x="196850" y="629920"/>
                  </a:lnTo>
                  <a:lnTo>
                    <a:pt x="216456" y="578052"/>
                  </a:lnTo>
                  <a:lnTo>
                    <a:pt x="240135" y="528068"/>
                  </a:lnTo>
                  <a:lnTo>
                    <a:pt x="267752" y="480205"/>
                  </a:lnTo>
                  <a:lnTo>
                    <a:pt x="299173" y="434701"/>
                  </a:lnTo>
                  <a:lnTo>
                    <a:pt x="334263" y="391795"/>
                  </a:lnTo>
                  <a:lnTo>
                    <a:pt x="247776" y="242188"/>
                  </a:lnTo>
                  <a:lnTo>
                    <a:pt x="353567" y="153288"/>
                  </a:lnTo>
                  <a:lnTo>
                    <a:pt x="486028" y="264287"/>
                  </a:lnTo>
                  <a:lnTo>
                    <a:pt x="534313" y="237175"/>
                  </a:lnTo>
                  <a:lnTo>
                    <a:pt x="584511" y="214116"/>
                  </a:lnTo>
                  <a:lnTo>
                    <a:pt x="636374" y="195204"/>
                  </a:lnTo>
                  <a:lnTo>
                    <a:pt x="689651" y="180527"/>
                  </a:lnTo>
                  <a:lnTo>
                    <a:pt x="744092" y="170180"/>
                  </a:lnTo>
                  <a:lnTo>
                    <a:pt x="774064" y="0"/>
                  </a:lnTo>
                  <a:lnTo>
                    <a:pt x="912240" y="0"/>
                  </a:lnTo>
                  <a:lnTo>
                    <a:pt x="942213" y="170180"/>
                  </a:lnTo>
                  <a:lnTo>
                    <a:pt x="996654" y="180527"/>
                  </a:lnTo>
                  <a:lnTo>
                    <a:pt x="1049931" y="195204"/>
                  </a:lnTo>
                  <a:lnTo>
                    <a:pt x="1101794" y="214116"/>
                  </a:lnTo>
                  <a:lnTo>
                    <a:pt x="1151992" y="237175"/>
                  </a:lnTo>
                  <a:lnTo>
                    <a:pt x="1200277" y="264287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7"/>
          <p:cNvSpPr txBox="1"/>
          <p:nvPr/>
        </p:nvSpPr>
        <p:spPr>
          <a:xfrm>
            <a:off x="2069338" y="5458459"/>
            <a:ext cx="945515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spAutoFit/>
          </a:bodyPr>
          <a:lstStyle/>
          <a:p>
            <a:pPr marL="12700" marR="5080" lvl="0" indent="1993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DOSEN  PENGGERAK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498" name="Google Shape;498;p7"/>
          <p:cNvGrpSpPr/>
          <p:nvPr/>
        </p:nvGrpSpPr>
        <p:grpSpPr>
          <a:xfrm>
            <a:off x="761377" y="4470653"/>
            <a:ext cx="1115695" cy="1210310"/>
            <a:chOff x="761377" y="4470653"/>
            <a:chExt cx="1115695" cy="1210310"/>
          </a:xfrm>
        </p:grpSpPr>
        <p:sp>
          <p:nvSpPr>
            <p:cNvPr id="499" name="Google Shape;499;p7"/>
            <p:cNvSpPr/>
            <p:nvPr/>
          </p:nvSpPr>
          <p:spPr>
            <a:xfrm>
              <a:off x="761377" y="4470653"/>
              <a:ext cx="1115695" cy="1210310"/>
            </a:xfrm>
            <a:custGeom>
              <a:avLst/>
              <a:gdLst/>
              <a:ahLst/>
              <a:cxnLst/>
              <a:rect l="l" t="t" r="r" b="b"/>
              <a:pathLst>
                <a:path w="1115695" h="1210310" extrusionOk="0">
                  <a:moveTo>
                    <a:pt x="624954" y="0"/>
                  </a:moveTo>
                  <a:lnTo>
                    <a:pt x="490385" y="0"/>
                  </a:lnTo>
                  <a:lnTo>
                    <a:pt x="446697" y="185801"/>
                  </a:lnTo>
                  <a:lnTo>
                    <a:pt x="402866" y="199925"/>
                  </a:lnTo>
                  <a:lnTo>
                    <a:pt x="360951" y="218542"/>
                  </a:lnTo>
                  <a:lnTo>
                    <a:pt x="321288" y="241451"/>
                  </a:lnTo>
                  <a:lnTo>
                    <a:pt x="284213" y="268450"/>
                  </a:lnTo>
                  <a:lnTo>
                    <a:pt x="250063" y="299339"/>
                  </a:lnTo>
                  <a:lnTo>
                    <a:pt x="67271" y="244221"/>
                  </a:lnTo>
                  <a:lnTo>
                    <a:pt x="0" y="360680"/>
                  </a:lnTo>
                  <a:lnTo>
                    <a:pt x="139115" y="491490"/>
                  </a:lnTo>
                  <a:lnTo>
                    <a:pt x="129435" y="536502"/>
                  </a:lnTo>
                  <a:lnTo>
                    <a:pt x="124595" y="582119"/>
                  </a:lnTo>
                  <a:lnTo>
                    <a:pt x="124595" y="627936"/>
                  </a:lnTo>
                  <a:lnTo>
                    <a:pt x="129435" y="673553"/>
                  </a:lnTo>
                  <a:lnTo>
                    <a:pt x="139115" y="718566"/>
                  </a:lnTo>
                  <a:lnTo>
                    <a:pt x="0" y="849376"/>
                  </a:lnTo>
                  <a:lnTo>
                    <a:pt x="67271" y="965835"/>
                  </a:lnTo>
                  <a:lnTo>
                    <a:pt x="250063" y="910717"/>
                  </a:lnTo>
                  <a:lnTo>
                    <a:pt x="284213" y="941605"/>
                  </a:lnTo>
                  <a:lnTo>
                    <a:pt x="321288" y="968604"/>
                  </a:lnTo>
                  <a:lnTo>
                    <a:pt x="360951" y="991513"/>
                  </a:lnTo>
                  <a:lnTo>
                    <a:pt x="402866" y="1010130"/>
                  </a:lnTo>
                  <a:lnTo>
                    <a:pt x="446697" y="1024255"/>
                  </a:lnTo>
                  <a:lnTo>
                    <a:pt x="490385" y="1210094"/>
                  </a:lnTo>
                  <a:lnTo>
                    <a:pt x="624954" y="1210094"/>
                  </a:lnTo>
                  <a:lnTo>
                    <a:pt x="668642" y="1024255"/>
                  </a:lnTo>
                  <a:lnTo>
                    <a:pt x="712448" y="1010130"/>
                  </a:lnTo>
                  <a:lnTo>
                    <a:pt x="754339" y="991513"/>
                  </a:lnTo>
                  <a:lnTo>
                    <a:pt x="793988" y="968604"/>
                  </a:lnTo>
                  <a:lnTo>
                    <a:pt x="831064" y="941605"/>
                  </a:lnTo>
                  <a:lnTo>
                    <a:pt x="865238" y="910717"/>
                  </a:lnTo>
                  <a:lnTo>
                    <a:pt x="1047991" y="965835"/>
                  </a:lnTo>
                  <a:lnTo>
                    <a:pt x="1115301" y="849376"/>
                  </a:lnTo>
                  <a:lnTo>
                    <a:pt x="976236" y="718566"/>
                  </a:lnTo>
                  <a:lnTo>
                    <a:pt x="985867" y="673553"/>
                  </a:lnTo>
                  <a:lnTo>
                    <a:pt x="990683" y="627936"/>
                  </a:lnTo>
                  <a:lnTo>
                    <a:pt x="990683" y="582119"/>
                  </a:lnTo>
                  <a:lnTo>
                    <a:pt x="985867" y="536502"/>
                  </a:lnTo>
                  <a:lnTo>
                    <a:pt x="976236" y="491490"/>
                  </a:lnTo>
                  <a:lnTo>
                    <a:pt x="1115301" y="360680"/>
                  </a:lnTo>
                  <a:lnTo>
                    <a:pt x="1047991" y="244221"/>
                  </a:lnTo>
                  <a:lnTo>
                    <a:pt x="865238" y="299339"/>
                  </a:lnTo>
                  <a:lnTo>
                    <a:pt x="831064" y="268450"/>
                  </a:lnTo>
                  <a:lnTo>
                    <a:pt x="793988" y="241451"/>
                  </a:lnTo>
                  <a:lnTo>
                    <a:pt x="754339" y="218542"/>
                  </a:lnTo>
                  <a:lnTo>
                    <a:pt x="712448" y="199925"/>
                  </a:lnTo>
                  <a:lnTo>
                    <a:pt x="668642" y="185801"/>
                  </a:lnTo>
                  <a:lnTo>
                    <a:pt x="624954" y="0"/>
                  </a:lnTo>
                  <a:close/>
                </a:path>
              </a:pathLst>
            </a:custGeom>
            <a:solidFill>
              <a:srgbClr val="4B7E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761377" y="4470653"/>
              <a:ext cx="1115695" cy="1210310"/>
            </a:xfrm>
            <a:custGeom>
              <a:avLst/>
              <a:gdLst/>
              <a:ahLst/>
              <a:cxnLst/>
              <a:rect l="l" t="t" r="r" b="b"/>
              <a:pathLst>
                <a:path w="1115695" h="1210310" extrusionOk="0">
                  <a:moveTo>
                    <a:pt x="865238" y="299339"/>
                  </a:moveTo>
                  <a:lnTo>
                    <a:pt x="1047991" y="244221"/>
                  </a:lnTo>
                  <a:lnTo>
                    <a:pt x="1115301" y="360680"/>
                  </a:lnTo>
                  <a:lnTo>
                    <a:pt x="976236" y="491490"/>
                  </a:lnTo>
                  <a:lnTo>
                    <a:pt x="985867" y="536502"/>
                  </a:lnTo>
                  <a:lnTo>
                    <a:pt x="990683" y="582119"/>
                  </a:lnTo>
                  <a:lnTo>
                    <a:pt x="990683" y="627936"/>
                  </a:lnTo>
                  <a:lnTo>
                    <a:pt x="985867" y="673553"/>
                  </a:lnTo>
                  <a:lnTo>
                    <a:pt x="976236" y="718566"/>
                  </a:lnTo>
                  <a:lnTo>
                    <a:pt x="1115301" y="849376"/>
                  </a:lnTo>
                  <a:lnTo>
                    <a:pt x="1047991" y="965835"/>
                  </a:lnTo>
                  <a:lnTo>
                    <a:pt x="865238" y="910717"/>
                  </a:lnTo>
                  <a:lnTo>
                    <a:pt x="831064" y="941605"/>
                  </a:lnTo>
                  <a:lnTo>
                    <a:pt x="793988" y="968604"/>
                  </a:lnTo>
                  <a:lnTo>
                    <a:pt x="754339" y="991513"/>
                  </a:lnTo>
                  <a:lnTo>
                    <a:pt x="712448" y="1010130"/>
                  </a:lnTo>
                  <a:lnTo>
                    <a:pt x="668642" y="1024255"/>
                  </a:lnTo>
                  <a:lnTo>
                    <a:pt x="624954" y="1210094"/>
                  </a:lnTo>
                  <a:lnTo>
                    <a:pt x="490385" y="1210094"/>
                  </a:lnTo>
                  <a:lnTo>
                    <a:pt x="446697" y="1024255"/>
                  </a:lnTo>
                  <a:lnTo>
                    <a:pt x="402866" y="1010130"/>
                  </a:lnTo>
                  <a:lnTo>
                    <a:pt x="360951" y="991513"/>
                  </a:lnTo>
                  <a:lnTo>
                    <a:pt x="321288" y="968604"/>
                  </a:lnTo>
                  <a:lnTo>
                    <a:pt x="284213" y="941605"/>
                  </a:lnTo>
                  <a:lnTo>
                    <a:pt x="250063" y="910717"/>
                  </a:lnTo>
                  <a:lnTo>
                    <a:pt x="67271" y="965835"/>
                  </a:lnTo>
                  <a:lnTo>
                    <a:pt x="0" y="849376"/>
                  </a:lnTo>
                  <a:lnTo>
                    <a:pt x="139115" y="718566"/>
                  </a:lnTo>
                  <a:lnTo>
                    <a:pt x="129435" y="673553"/>
                  </a:lnTo>
                  <a:lnTo>
                    <a:pt x="124595" y="627936"/>
                  </a:lnTo>
                  <a:lnTo>
                    <a:pt x="124595" y="582119"/>
                  </a:lnTo>
                  <a:lnTo>
                    <a:pt x="129435" y="536502"/>
                  </a:lnTo>
                  <a:lnTo>
                    <a:pt x="139115" y="491490"/>
                  </a:lnTo>
                  <a:lnTo>
                    <a:pt x="0" y="360680"/>
                  </a:lnTo>
                  <a:lnTo>
                    <a:pt x="67271" y="244221"/>
                  </a:lnTo>
                  <a:lnTo>
                    <a:pt x="250063" y="299339"/>
                  </a:lnTo>
                  <a:lnTo>
                    <a:pt x="284213" y="268450"/>
                  </a:lnTo>
                  <a:lnTo>
                    <a:pt x="321288" y="241451"/>
                  </a:lnTo>
                  <a:lnTo>
                    <a:pt x="360951" y="218542"/>
                  </a:lnTo>
                  <a:lnTo>
                    <a:pt x="402866" y="199925"/>
                  </a:lnTo>
                  <a:lnTo>
                    <a:pt x="446697" y="185801"/>
                  </a:lnTo>
                  <a:lnTo>
                    <a:pt x="490385" y="0"/>
                  </a:lnTo>
                  <a:lnTo>
                    <a:pt x="624954" y="0"/>
                  </a:lnTo>
                  <a:lnTo>
                    <a:pt x="668642" y="185801"/>
                  </a:lnTo>
                  <a:lnTo>
                    <a:pt x="712448" y="199925"/>
                  </a:lnTo>
                  <a:lnTo>
                    <a:pt x="754339" y="218542"/>
                  </a:lnTo>
                  <a:lnTo>
                    <a:pt x="793988" y="241451"/>
                  </a:lnTo>
                  <a:lnTo>
                    <a:pt x="831064" y="268450"/>
                  </a:lnTo>
                  <a:lnTo>
                    <a:pt x="865238" y="299339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7"/>
          <p:cNvSpPr txBox="1"/>
          <p:nvPr/>
        </p:nvSpPr>
        <p:spPr>
          <a:xfrm>
            <a:off x="1176324" y="4967985"/>
            <a:ext cx="285750" cy="1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MHS</a:t>
            </a:r>
            <a:endParaRPr sz="105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502" name="Google Shape;502;p7"/>
          <p:cNvGrpSpPr/>
          <p:nvPr/>
        </p:nvGrpSpPr>
        <p:grpSpPr>
          <a:xfrm>
            <a:off x="1411097" y="3619119"/>
            <a:ext cx="1179195" cy="1179195"/>
            <a:chOff x="1411097" y="3619119"/>
            <a:chExt cx="1179195" cy="1179195"/>
          </a:xfrm>
        </p:grpSpPr>
        <p:sp>
          <p:nvSpPr>
            <p:cNvPr id="503" name="Google Shape;503;p7"/>
            <p:cNvSpPr/>
            <p:nvPr/>
          </p:nvSpPr>
          <p:spPr>
            <a:xfrm>
              <a:off x="1411097" y="3619119"/>
              <a:ext cx="1179195" cy="1179195"/>
            </a:xfrm>
            <a:custGeom>
              <a:avLst/>
              <a:gdLst/>
              <a:ahLst/>
              <a:cxnLst/>
              <a:rect l="l" t="t" r="r" b="b"/>
              <a:pathLst>
                <a:path w="1179195" h="1179195" extrusionOk="0">
                  <a:moveTo>
                    <a:pt x="499872" y="0"/>
                  </a:moveTo>
                  <a:lnTo>
                    <a:pt x="372491" y="34035"/>
                  </a:lnTo>
                  <a:lnTo>
                    <a:pt x="378333" y="220979"/>
                  </a:lnTo>
                  <a:lnTo>
                    <a:pt x="331442" y="252208"/>
                  </a:lnTo>
                  <a:lnTo>
                    <a:pt x="289242" y="289163"/>
                  </a:lnTo>
                  <a:lnTo>
                    <a:pt x="252281" y="331333"/>
                  </a:lnTo>
                  <a:lnTo>
                    <a:pt x="221107" y="378205"/>
                  </a:lnTo>
                  <a:lnTo>
                    <a:pt x="34162" y="372490"/>
                  </a:lnTo>
                  <a:lnTo>
                    <a:pt x="0" y="499744"/>
                  </a:lnTo>
                  <a:lnTo>
                    <a:pt x="164846" y="588263"/>
                  </a:lnTo>
                  <a:lnTo>
                    <a:pt x="168388" y="644483"/>
                  </a:lnTo>
                  <a:lnTo>
                    <a:pt x="179276" y="699500"/>
                  </a:lnTo>
                  <a:lnTo>
                    <a:pt x="197332" y="752588"/>
                  </a:lnTo>
                  <a:lnTo>
                    <a:pt x="222377" y="803020"/>
                  </a:lnTo>
                  <a:lnTo>
                    <a:pt x="123952" y="962024"/>
                  </a:lnTo>
                  <a:lnTo>
                    <a:pt x="217042" y="1055242"/>
                  </a:lnTo>
                  <a:lnTo>
                    <a:pt x="376047" y="956817"/>
                  </a:lnTo>
                  <a:lnTo>
                    <a:pt x="426553" y="981809"/>
                  </a:lnTo>
                  <a:lnTo>
                    <a:pt x="479678" y="999870"/>
                  </a:lnTo>
                  <a:lnTo>
                    <a:pt x="534709" y="1010789"/>
                  </a:lnTo>
                  <a:lnTo>
                    <a:pt x="590930" y="1014348"/>
                  </a:lnTo>
                  <a:lnTo>
                    <a:pt x="679322" y="1179067"/>
                  </a:lnTo>
                  <a:lnTo>
                    <a:pt x="806704" y="1145031"/>
                  </a:lnTo>
                  <a:lnTo>
                    <a:pt x="800861" y="958087"/>
                  </a:lnTo>
                  <a:lnTo>
                    <a:pt x="847752" y="926859"/>
                  </a:lnTo>
                  <a:lnTo>
                    <a:pt x="889952" y="889904"/>
                  </a:lnTo>
                  <a:lnTo>
                    <a:pt x="926913" y="847734"/>
                  </a:lnTo>
                  <a:lnTo>
                    <a:pt x="958088" y="800861"/>
                  </a:lnTo>
                  <a:lnTo>
                    <a:pt x="1145032" y="806576"/>
                  </a:lnTo>
                  <a:lnTo>
                    <a:pt x="1179195" y="679322"/>
                  </a:lnTo>
                  <a:lnTo>
                    <a:pt x="1014348" y="590803"/>
                  </a:lnTo>
                  <a:lnTo>
                    <a:pt x="1010806" y="534584"/>
                  </a:lnTo>
                  <a:lnTo>
                    <a:pt x="999918" y="479567"/>
                  </a:lnTo>
                  <a:lnTo>
                    <a:pt x="981862" y="426479"/>
                  </a:lnTo>
                  <a:lnTo>
                    <a:pt x="956817" y="376046"/>
                  </a:lnTo>
                  <a:lnTo>
                    <a:pt x="1055242" y="217042"/>
                  </a:lnTo>
                  <a:lnTo>
                    <a:pt x="962152" y="123824"/>
                  </a:lnTo>
                  <a:lnTo>
                    <a:pt x="803147" y="222249"/>
                  </a:lnTo>
                  <a:lnTo>
                    <a:pt x="752641" y="197258"/>
                  </a:lnTo>
                  <a:lnTo>
                    <a:pt x="699516" y="179196"/>
                  </a:lnTo>
                  <a:lnTo>
                    <a:pt x="644485" y="168278"/>
                  </a:lnTo>
                  <a:lnTo>
                    <a:pt x="588264" y="164718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1B765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1411097" y="3619119"/>
              <a:ext cx="1179195" cy="1179195"/>
            </a:xfrm>
            <a:custGeom>
              <a:avLst/>
              <a:gdLst/>
              <a:ahLst/>
              <a:cxnLst/>
              <a:rect l="l" t="t" r="r" b="b"/>
              <a:pathLst>
                <a:path w="1179195" h="1179195" extrusionOk="0">
                  <a:moveTo>
                    <a:pt x="803147" y="222249"/>
                  </a:moveTo>
                  <a:lnTo>
                    <a:pt x="962152" y="123824"/>
                  </a:lnTo>
                  <a:lnTo>
                    <a:pt x="1055242" y="217042"/>
                  </a:lnTo>
                  <a:lnTo>
                    <a:pt x="956817" y="376046"/>
                  </a:lnTo>
                  <a:lnTo>
                    <a:pt x="981862" y="426479"/>
                  </a:lnTo>
                  <a:lnTo>
                    <a:pt x="999918" y="479567"/>
                  </a:lnTo>
                  <a:lnTo>
                    <a:pt x="1010806" y="534584"/>
                  </a:lnTo>
                  <a:lnTo>
                    <a:pt x="1014348" y="590803"/>
                  </a:lnTo>
                  <a:lnTo>
                    <a:pt x="1179195" y="679322"/>
                  </a:lnTo>
                  <a:lnTo>
                    <a:pt x="1145032" y="806576"/>
                  </a:lnTo>
                  <a:lnTo>
                    <a:pt x="958088" y="800861"/>
                  </a:lnTo>
                  <a:lnTo>
                    <a:pt x="926913" y="847734"/>
                  </a:lnTo>
                  <a:lnTo>
                    <a:pt x="889952" y="889904"/>
                  </a:lnTo>
                  <a:lnTo>
                    <a:pt x="847752" y="926859"/>
                  </a:lnTo>
                  <a:lnTo>
                    <a:pt x="800861" y="958087"/>
                  </a:lnTo>
                  <a:lnTo>
                    <a:pt x="806704" y="1145031"/>
                  </a:lnTo>
                  <a:lnTo>
                    <a:pt x="679322" y="1179067"/>
                  </a:lnTo>
                  <a:lnTo>
                    <a:pt x="590930" y="1014348"/>
                  </a:lnTo>
                  <a:lnTo>
                    <a:pt x="534709" y="1010789"/>
                  </a:lnTo>
                  <a:lnTo>
                    <a:pt x="479678" y="999870"/>
                  </a:lnTo>
                  <a:lnTo>
                    <a:pt x="426553" y="981809"/>
                  </a:lnTo>
                  <a:lnTo>
                    <a:pt x="376047" y="956817"/>
                  </a:lnTo>
                  <a:lnTo>
                    <a:pt x="217042" y="1055242"/>
                  </a:lnTo>
                  <a:lnTo>
                    <a:pt x="123952" y="962024"/>
                  </a:lnTo>
                  <a:lnTo>
                    <a:pt x="222377" y="803020"/>
                  </a:lnTo>
                  <a:lnTo>
                    <a:pt x="197332" y="752588"/>
                  </a:lnTo>
                  <a:lnTo>
                    <a:pt x="179276" y="699500"/>
                  </a:lnTo>
                  <a:lnTo>
                    <a:pt x="168388" y="644483"/>
                  </a:lnTo>
                  <a:lnTo>
                    <a:pt x="164846" y="588263"/>
                  </a:lnTo>
                  <a:lnTo>
                    <a:pt x="0" y="499744"/>
                  </a:lnTo>
                  <a:lnTo>
                    <a:pt x="34162" y="372490"/>
                  </a:lnTo>
                  <a:lnTo>
                    <a:pt x="221107" y="378205"/>
                  </a:lnTo>
                  <a:lnTo>
                    <a:pt x="252281" y="331333"/>
                  </a:lnTo>
                  <a:lnTo>
                    <a:pt x="289242" y="289163"/>
                  </a:lnTo>
                  <a:lnTo>
                    <a:pt x="331442" y="252208"/>
                  </a:lnTo>
                  <a:lnTo>
                    <a:pt x="378333" y="220979"/>
                  </a:lnTo>
                  <a:lnTo>
                    <a:pt x="372491" y="34035"/>
                  </a:lnTo>
                  <a:lnTo>
                    <a:pt x="499872" y="0"/>
                  </a:lnTo>
                  <a:lnTo>
                    <a:pt x="588264" y="164718"/>
                  </a:lnTo>
                  <a:lnTo>
                    <a:pt x="644485" y="168278"/>
                  </a:lnTo>
                  <a:lnTo>
                    <a:pt x="699516" y="179196"/>
                  </a:lnTo>
                  <a:lnTo>
                    <a:pt x="752641" y="197258"/>
                  </a:lnTo>
                  <a:lnTo>
                    <a:pt x="803147" y="222249"/>
                  </a:ln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p7"/>
          <p:cNvSpPr txBox="1"/>
          <p:nvPr/>
        </p:nvSpPr>
        <p:spPr>
          <a:xfrm>
            <a:off x="1852041" y="4095750"/>
            <a:ext cx="297180" cy="1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MHS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506" name="Google Shape;506;p7"/>
          <p:cNvGrpSpPr/>
          <p:nvPr/>
        </p:nvGrpSpPr>
        <p:grpSpPr>
          <a:xfrm>
            <a:off x="307847" y="3614800"/>
            <a:ext cx="3353359" cy="3003931"/>
            <a:chOff x="307847" y="3614800"/>
            <a:chExt cx="3353359" cy="3003931"/>
          </a:xfrm>
        </p:grpSpPr>
        <p:sp>
          <p:nvSpPr>
            <p:cNvPr id="507" name="Google Shape;507;p7"/>
            <p:cNvSpPr/>
            <p:nvPr/>
          </p:nvSpPr>
          <p:spPr>
            <a:xfrm>
              <a:off x="485571" y="3614800"/>
              <a:ext cx="3175635" cy="2813050"/>
            </a:xfrm>
            <a:custGeom>
              <a:avLst/>
              <a:gdLst/>
              <a:ahLst/>
              <a:cxnLst/>
              <a:rect l="l" t="t" r="r" b="b"/>
              <a:pathLst>
                <a:path w="3175635" h="2813050" extrusionOk="0">
                  <a:moveTo>
                    <a:pt x="546887" y="790194"/>
                  </a:moveTo>
                  <a:lnTo>
                    <a:pt x="507415" y="695960"/>
                  </a:lnTo>
                  <a:lnTo>
                    <a:pt x="462000" y="716813"/>
                  </a:lnTo>
                  <a:lnTo>
                    <a:pt x="418579" y="740460"/>
                  </a:lnTo>
                  <a:lnTo>
                    <a:pt x="377228" y="766787"/>
                  </a:lnTo>
                  <a:lnTo>
                    <a:pt x="338048" y="795629"/>
                  </a:lnTo>
                  <a:lnTo>
                    <a:pt x="301091" y="826871"/>
                  </a:lnTo>
                  <a:lnTo>
                    <a:pt x="266471" y="860348"/>
                  </a:lnTo>
                  <a:lnTo>
                    <a:pt x="234264" y="895934"/>
                  </a:lnTo>
                  <a:lnTo>
                    <a:pt x="204546" y="933488"/>
                  </a:lnTo>
                  <a:lnTo>
                    <a:pt x="177406" y="972870"/>
                  </a:lnTo>
                  <a:lnTo>
                    <a:pt x="152933" y="1013929"/>
                  </a:lnTo>
                  <a:lnTo>
                    <a:pt x="131191" y="1056525"/>
                  </a:lnTo>
                  <a:lnTo>
                    <a:pt x="112293" y="1100518"/>
                  </a:lnTo>
                  <a:lnTo>
                    <a:pt x="96304" y="1145781"/>
                  </a:lnTo>
                  <a:lnTo>
                    <a:pt x="83299" y="1192149"/>
                  </a:lnTo>
                  <a:lnTo>
                    <a:pt x="73393" y="1239507"/>
                  </a:lnTo>
                  <a:lnTo>
                    <a:pt x="66636" y="1287691"/>
                  </a:lnTo>
                  <a:lnTo>
                    <a:pt x="63144" y="1336573"/>
                  </a:lnTo>
                  <a:lnTo>
                    <a:pt x="62979" y="1386014"/>
                  </a:lnTo>
                  <a:lnTo>
                    <a:pt x="66230" y="1435862"/>
                  </a:lnTo>
                  <a:lnTo>
                    <a:pt x="0" y="1450467"/>
                  </a:lnTo>
                  <a:lnTo>
                    <a:pt x="129362" y="1508125"/>
                  </a:lnTo>
                  <a:lnTo>
                    <a:pt x="233083" y="1399413"/>
                  </a:lnTo>
                  <a:lnTo>
                    <a:pt x="166916" y="1413891"/>
                  </a:lnTo>
                  <a:lnTo>
                    <a:pt x="164896" y="1363827"/>
                  </a:lnTo>
                  <a:lnTo>
                    <a:pt x="166878" y="1314348"/>
                  </a:lnTo>
                  <a:lnTo>
                    <a:pt x="172707" y="1265643"/>
                  </a:lnTo>
                  <a:lnTo>
                    <a:pt x="182295" y="1217891"/>
                  </a:lnTo>
                  <a:lnTo>
                    <a:pt x="195503" y="1171308"/>
                  </a:lnTo>
                  <a:lnTo>
                    <a:pt x="212229" y="1126070"/>
                  </a:lnTo>
                  <a:lnTo>
                    <a:pt x="232346" y="1082382"/>
                  </a:lnTo>
                  <a:lnTo>
                    <a:pt x="255752" y="1040422"/>
                  </a:lnTo>
                  <a:lnTo>
                    <a:pt x="282308" y="1000391"/>
                  </a:lnTo>
                  <a:lnTo>
                    <a:pt x="311912" y="962469"/>
                  </a:lnTo>
                  <a:lnTo>
                    <a:pt x="344436" y="926871"/>
                  </a:lnTo>
                  <a:lnTo>
                    <a:pt x="379780" y="893762"/>
                  </a:lnTo>
                  <a:lnTo>
                    <a:pt x="417804" y="863346"/>
                  </a:lnTo>
                  <a:lnTo>
                    <a:pt x="458406" y="835825"/>
                  </a:lnTo>
                  <a:lnTo>
                    <a:pt x="501472" y="811377"/>
                  </a:lnTo>
                  <a:lnTo>
                    <a:pt x="546887" y="790194"/>
                  </a:lnTo>
                  <a:close/>
                </a:path>
                <a:path w="3175635" h="2813050" extrusionOk="0">
                  <a:moveTo>
                    <a:pt x="1013155" y="178435"/>
                  </a:moveTo>
                  <a:lnTo>
                    <a:pt x="993851" y="29845"/>
                  </a:lnTo>
                  <a:lnTo>
                    <a:pt x="855040" y="0"/>
                  </a:lnTo>
                  <a:lnTo>
                    <a:pt x="899998" y="50673"/>
                  </a:lnTo>
                  <a:lnTo>
                    <a:pt x="867295" y="88976"/>
                  </a:lnTo>
                  <a:lnTo>
                    <a:pt x="837298" y="129057"/>
                  </a:lnTo>
                  <a:lnTo>
                    <a:pt x="810018" y="170764"/>
                  </a:lnTo>
                  <a:lnTo>
                    <a:pt x="785507" y="213969"/>
                  </a:lnTo>
                  <a:lnTo>
                    <a:pt x="763841" y="258533"/>
                  </a:lnTo>
                  <a:lnTo>
                    <a:pt x="745032" y="304292"/>
                  </a:lnTo>
                  <a:lnTo>
                    <a:pt x="729157" y="351129"/>
                  </a:lnTo>
                  <a:lnTo>
                    <a:pt x="716241" y="398894"/>
                  </a:lnTo>
                  <a:lnTo>
                    <a:pt x="706348" y="447446"/>
                  </a:lnTo>
                  <a:lnTo>
                    <a:pt x="699528" y="496633"/>
                  </a:lnTo>
                  <a:lnTo>
                    <a:pt x="695807" y="546341"/>
                  </a:lnTo>
                  <a:lnTo>
                    <a:pt x="695261" y="596404"/>
                  </a:lnTo>
                  <a:lnTo>
                    <a:pt x="697928" y="646684"/>
                  </a:lnTo>
                  <a:lnTo>
                    <a:pt x="799795" y="637921"/>
                  </a:lnTo>
                  <a:lnTo>
                    <a:pt x="797369" y="587298"/>
                  </a:lnTo>
                  <a:lnTo>
                    <a:pt x="798677" y="536930"/>
                  </a:lnTo>
                  <a:lnTo>
                    <a:pt x="803668" y="487032"/>
                  </a:lnTo>
                  <a:lnTo>
                    <a:pt x="812279" y="437807"/>
                  </a:lnTo>
                  <a:lnTo>
                    <a:pt x="824433" y="389420"/>
                  </a:lnTo>
                  <a:lnTo>
                    <a:pt x="840054" y="342074"/>
                  </a:lnTo>
                  <a:lnTo>
                    <a:pt x="859104" y="295973"/>
                  </a:lnTo>
                  <a:lnTo>
                    <a:pt x="881507" y="251294"/>
                  </a:lnTo>
                  <a:lnTo>
                    <a:pt x="907199" y="208241"/>
                  </a:lnTo>
                  <a:lnTo>
                    <a:pt x="936117" y="167005"/>
                  </a:lnTo>
                  <a:lnTo>
                    <a:pt x="968197" y="127762"/>
                  </a:lnTo>
                  <a:lnTo>
                    <a:pt x="1013155" y="178435"/>
                  </a:lnTo>
                  <a:close/>
                </a:path>
                <a:path w="3175635" h="2813050" extrusionOk="0">
                  <a:moveTo>
                    <a:pt x="3175254" y="2103018"/>
                  </a:moveTo>
                  <a:lnTo>
                    <a:pt x="3175000" y="2054377"/>
                  </a:lnTo>
                  <a:lnTo>
                    <a:pt x="3172409" y="2005584"/>
                  </a:lnTo>
                  <a:lnTo>
                    <a:pt x="3167596" y="1957705"/>
                  </a:lnTo>
                  <a:lnTo>
                    <a:pt x="3160661" y="1910549"/>
                  </a:lnTo>
                  <a:lnTo>
                    <a:pt x="3151619" y="1864182"/>
                  </a:lnTo>
                  <a:lnTo>
                    <a:pt x="3140545" y="1818640"/>
                  </a:lnTo>
                  <a:lnTo>
                    <a:pt x="3127489" y="1773986"/>
                  </a:lnTo>
                  <a:lnTo>
                    <a:pt x="3112503" y="1730235"/>
                  </a:lnTo>
                  <a:lnTo>
                    <a:pt x="3095637" y="1687461"/>
                  </a:lnTo>
                  <a:lnTo>
                    <a:pt x="3076943" y="1645691"/>
                  </a:lnTo>
                  <a:lnTo>
                    <a:pt x="3056471" y="1604987"/>
                  </a:lnTo>
                  <a:lnTo>
                    <a:pt x="3034284" y="1565376"/>
                  </a:lnTo>
                  <a:lnTo>
                    <a:pt x="3010433" y="1526908"/>
                  </a:lnTo>
                  <a:lnTo>
                    <a:pt x="2984957" y="1489633"/>
                  </a:lnTo>
                  <a:lnTo>
                    <a:pt x="2957919" y="1453603"/>
                  </a:lnTo>
                  <a:lnTo>
                    <a:pt x="2929382" y="1418844"/>
                  </a:lnTo>
                  <a:lnTo>
                    <a:pt x="2899372" y="1385417"/>
                  </a:lnTo>
                  <a:lnTo>
                    <a:pt x="2867964" y="1353362"/>
                  </a:lnTo>
                  <a:lnTo>
                    <a:pt x="2835211" y="1322717"/>
                  </a:lnTo>
                  <a:lnTo>
                    <a:pt x="2801150" y="1293545"/>
                  </a:lnTo>
                  <a:lnTo>
                    <a:pt x="2765856" y="1265872"/>
                  </a:lnTo>
                  <a:lnTo>
                    <a:pt x="2729357" y="1239761"/>
                  </a:lnTo>
                  <a:lnTo>
                    <a:pt x="2691727" y="1215237"/>
                  </a:lnTo>
                  <a:lnTo>
                    <a:pt x="2652992" y="1192364"/>
                  </a:lnTo>
                  <a:lnTo>
                    <a:pt x="2613241" y="1171168"/>
                  </a:lnTo>
                  <a:lnTo>
                    <a:pt x="2572499" y="1151712"/>
                  </a:lnTo>
                  <a:lnTo>
                    <a:pt x="2530830" y="1134046"/>
                  </a:lnTo>
                  <a:lnTo>
                    <a:pt x="2488285" y="1118184"/>
                  </a:lnTo>
                  <a:lnTo>
                    <a:pt x="2444915" y="1104201"/>
                  </a:lnTo>
                  <a:lnTo>
                    <a:pt x="2400770" y="1092136"/>
                  </a:lnTo>
                  <a:lnTo>
                    <a:pt x="2355900" y="1082027"/>
                  </a:lnTo>
                  <a:lnTo>
                    <a:pt x="2310384" y="1073912"/>
                  </a:lnTo>
                  <a:lnTo>
                    <a:pt x="2264245" y="1067854"/>
                  </a:lnTo>
                  <a:lnTo>
                    <a:pt x="2217547" y="1063891"/>
                  </a:lnTo>
                  <a:lnTo>
                    <a:pt x="2170341" y="1062075"/>
                  </a:lnTo>
                  <a:lnTo>
                    <a:pt x="2122678" y="1062431"/>
                  </a:lnTo>
                  <a:lnTo>
                    <a:pt x="2074621" y="1065022"/>
                  </a:lnTo>
                  <a:lnTo>
                    <a:pt x="2082495" y="1166876"/>
                  </a:lnTo>
                  <a:lnTo>
                    <a:pt x="2131657" y="1164424"/>
                  </a:lnTo>
                  <a:lnTo>
                    <a:pt x="2180666" y="1164577"/>
                  </a:lnTo>
                  <a:lnTo>
                    <a:pt x="2229408" y="1167333"/>
                  </a:lnTo>
                  <a:lnTo>
                    <a:pt x="2277783" y="1172641"/>
                  </a:lnTo>
                  <a:lnTo>
                    <a:pt x="2325687" y="1180490"/>
                  </a:lnTo>
                  <a:lnTo>
                    <a:pt x="2373045" y="1190815"/>
                  </a:lnTo>
                  <a:lnTo>
                    <a:pt x="2419743" y="1203617"/>
                  </a:lnTo>
                  <a:lnTo>
                    <a:pt x="2465692" y="1218857"/>
                  </a:lnTo>
                  <a:lnTo>
                    <a:pt x="2510790" y="1236484"/>
                  </a:lnTo>
                  <a:lnTo>
                    <a:pt x="2554935" y="1256487"/>
                  </a:lnTo>
                  <a:lnTo>
                    <a:pt x="2598026" y="1278826"/>
                  </a:lnTo>
                  <a:lnTo>
                    <a:pt x="2639974" y="1303464"/>
                  </a:lnTo>
                  <a:lnTo>
                    <a:pt x="2680690" y="1330388"/>
                  </a:lnTo>
                  <a:lnTo>
                    <a:pt x="2720060" y="1359547"/>
                  </a:lnTo>
                  <a:lnTo>
                    <a:pt x="2758008" y="1390904"/>
                  </a:lnTo>
                  <a:lnTo>
                    <a:pt x="2793987" y="1423987"/>
                  </a:lnTo>
                  <a:lnTo>
                    <a:pt x="2827820" y="1458518"/>
                  </a:lnTo>
                  <a:lnTo>
                    <a:pt x="2859494" y="1494421"/>
                  </a:lnTo>
                  <a:lnTo>
                    <a:pt x="2889008" y="1531594"/>
                  </a:lnTo>
                  <a:lnTo>
                    <a:pt x="2916364" y="1569948"/>
                  </a:lnTo>
                  <a:lnTo>
                    <a:pt x="2941536" y="1609407"/>
                  </a:lnTo>
                  <a:lnTo>
                    <a:pt x="2964535" y="1649857"/>
                  </a:lnTo>
                  <a:lnTo>
                    <a:pt x="2985338" y="1691233"/>
                  </a:lnTo>
                  <a:lnTo>
                    <a:pt x="3003956" y="1733423"/>
                  </a:lnTo>
                  <a:lnTo>
                    <a:pt x="3020377" y="1776361"/>
                  </a:lnTo>
                  <a:lnTo>
                    <a:pt x="3034588" y="1819935"/>
                  </a:lnTo>
                  <a:lnTo>
                    <a:pt x="3046590" y="1864067"/>
                  </a:lnTo>
                  <a:lnTo>
                    <a:pt x="3056382" y="1908670"/>
                  </a:lnTo>
                  <a:lnTo>
                    <a:pt x="3063938" y="1953653"/>
                  </a:lnTo>
                  <a:lnTo>
                    <a:pt x="3069272" y="1998916"/>
                  </a:lnTo>
                  <a:lnTo>
                    <a:pt x="3072371" y="2044382"/>
                  </a:lnTo>
                  <a:lnTo>
                    <a:pt x="3073235" y="2089950"/>
                  </a:lnTo>
                  <a:lnTo>
                    <a:pt x="3071850" y="2135543"/>
                  </a:lnTo>
                  <a:lnTo>
                    <a:pt x="3068205" y="2181060"/>
                  </a:lnTo>
                  <a:lnTo>
                    <a:pt x="3062300" y="2226424"/>
                  </a:lnTo>
                  <a:lnTo>
                    <a:pt x="3054134" y="2271522"/>
                  </a:lnTo>
                  <a:lnTo>
                    <a:pt x="3043694" y="2316289"/>
                  </a:lnTo>
                  <a:lnTo>
                    <a:pt x="3030982" y="2360625"/>
                  </a:lnTo>
                  <a:lnTo>
                    <a:pt x="3015983" y="2404440"/>
                  </a:lnTo>
                  <a:lnTo>
                    <a:pt x="2998686" y="2447645"/>
                  </a:lnTo>
                  <a:lnTo>
                    <a:pt x="2979102" y="2490139"/>
                  </a:lnTo>
                  <a:lnTo>
                    <a:pt x="2957220" y="2531859"/>
                  </a:lnTo>
                  <a:lnTo>
                    <a:pt x="2933027" y="2572689"/>
                  </a:lnTo>
                  <a:lnTo>
                    <a:pt x="2906509" y="2612555"/>
                  </a:lnTo>
                  <a:lnTo>
                    <a:pt x="2877680" y="2651366"/>
                  </a:lnTo>
                  <a:lnTo>
                    <a:pt x="2846527" y="2689021"/>
                  </a:lnTo>
                  <a:lnTo>
                    <a:pt x="2799664" y="2639834"/>
                  </a:lnTo>
                  <a:lnTo>
                    <a:pt x="2823413" y="2787027"/>
                  </a:lnTo>
                  <a:lnTo>
                    <a:pt x="2964256" y="2812465"/>
                  </a:lnTo>
                  <a:lnTo>
                    <a:pt x="2917393" y="2763266"/>
                  </a:lnTo>
                  <a:lnTo>
                    <a:pt x="2948940" y="2725991"/>
                  </a:lnTo>
                  <a:lnTo>
                    <a:pt x="2978569" y="2687409"/>
                  </a:lnTo>
                  <a:lnTo>
                    <a:pt x="3006217" y="2647619"/>
                  </a:lnTo>
                  <a:lnTo>
                    <a:pt x="3031871" y="2606687"/>
                  </a:lnTo>
                  <a:lnTo>
                    <a:pt x="3055518" y="2564676"/>
                  </a:lnTo>
                  <a:lnTo>
                    <a:pt x="3077121" y="2521699"/>
                  </a:lnTo>
                  <a:lnTo>
                    <a:pt x="3096641" y="2477795"/>
                  </a:lnTo>
                  <a:lnTo>
                    <a:pt x="3114078" y="2433066"/>
                  </a:lnTo>
                  <a:lnTo>
                    <a:pt x="3129394" y="2387574"/>
                  </a:lnTo>
                  <a:lnTo>
                    <a:pt x="3142551" y="2341397"/>
                  </a:lnTo>
                  <a:lnTo>
                    <a:pt x="3153549" y="2294623"/>
                  </a:lnTo>
                  <a:lnTo>
                    <a:pt x="3162338" y="2247328"/>
                  </a:lnTo>
                  <a:lnTo>
                    <a:pt x="3168904" y="2199563"/>
                  </a:lnTo>
                  <a:lnTo>
                    <a:pt x="3173222" y="2151443"/>
                  </a:lnTo>
                  <a:lnTo>
                    <a:pt x="3175254" y="2103018"/>
                  </a:lnTo>
                  <a:close/>
                </a:path>
              </a:pathLst>
            </a:custGeom>
            <a:solidFill>
              <a:srgbClr val="B6DBE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307847" y="5994400"/>
              <a:ext cx="615696" cy="62433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7"/>
          <p:cNvSpPr/>
          <p:nvPr/>
        </p:nvSpPr>
        <p:spPr>
          <a:xfrm>
            <a:off x="4287011" y="3913632"/>
            <a:ext cx="2939042" cy="6286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7"/>
          <p:cNvSpPr txBox="1"/>
          <p:nvPr/>
        </p:nvSpPr>
        <p:spPr>
          <a:xfrm>
            <a:off x="5064378" y="4064889"/>
            <a:ext cx="123507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PENDIDIKAN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11" name="Google Shape;511;p7"/>
          <p:cNvSpPr/>
          <p:nvPr/>
        </p:nvSpPr>
        <p:spPr>
          <a:xfrm>
            <a:off x="4305300" y="5364479"/>
            <a:ext cx="2937520" cy="62712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7"/>
          <p:cNvSpPr txBox="1"/>
          <p:nvPr/>
        </p:nvSpPr>
        <p:spPr>
          <a:xfrm>
            <a:off x="4736338" y="5514847"/>
            <a:ext cx="19284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PENGABDIAN MASY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13" name="Google Shape;513;p7"/>
          <p:cNvSpPr/>
          <p:nvPr/>
        </p:nvSpPr>
        <p:spPr>
          <a:xfrm>
            <a:off x="4287011" y="4639030"/>
            <a:ext cx="2943606" cy="6271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"/>
          <p:cNvSpPr txBox="1"/>
          <p:nvPr/>
        </p:nvSpPr>
        <p:spPr>
          <a:xfrm>
            <a:off x="5111622" y="4790058"/>
            <a:ext cx="11410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PENELITIAN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15" name="Google Shape;515;p7"/>
          <p:cNvSpPr txBox="1"/>
          <p:nvPr/>
        </p:nvSpPr>
        <p:spPr>
          <a:xfrm>
            <a:off x="7897748" y="4073397"/>
            <a:ext cx="2182495" cy="197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Magang/Praktek Kerja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Proyek di Desa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Mengajar di Kampus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Pertukaran Mahasiswa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Penelitian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Wirausaha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Proyek Independen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Proyek kemanusiaan</a:t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516" name="Google Shape;516;p7"/>
          <p:cNvGrpSpPr/>
          <p:nvPr/>
        </p:nvGrpSpPr>
        <p:grpSpPr>
          <a:xfrm>
            <a:off x="4756403" y="914400"/>
            <a:ext cx="5573268" cy="650748"/>
            <a:chOff x="4756403" y="914400"/>
            <a:chExt cx="5573268" cy="650748"/>
          </a:xfrm>
        </p:grpSpPr>
        <p:sp>
          <p:nvSpPr>
            <p:cNvPr id="517" name="Google Shape;517;p7"/>
            <p:cNvSpPr/>
            <p:nvPr/>
          </p:nvSpPr>
          <p:spPr>
            <a:xfrm>
              <a:off x="4756403" y="950976"/>
              <a:ext cx="615696" cy="61417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9683495" y="914400"/>
              <a:ext cx="646176" cy="64465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168895" y="1013460"/>
              <a:ext cx="502920" cy="50292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p7"/>
          <p:cNvSpPr/>
          <p:nvPr/>
        </p:nvSpPr>
        <p:spPr>
          <a:xfrm>
            <a:off x="4305300" y="6088379"/>
            <a:ext cx="2942081" cy="62866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7"/>
          <p:cNvSpPr txBox="1"/>
          <p:nvPr/>
        </p:nvSpPr>
        <p:spPr>
          <a:xfrm>
            <a:off x="5091429" y="6239967"/>
            <a:ext cx="121602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PENUNJANG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522" name="Google Shape;522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73927" y="5623561"/>
            <a:ext cx="2419587" cy="14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"/>
          <p:cNvSpPr txBox="1">
            <a:spLocks noGrp="1"/>
          </p:cNvSpPr>
          <p:nvPr>
            <p:ph type="title"/>
          </p:nvPr>
        </p:nvSpPr>
        <p:spPr>
          <a:xfrm>
            <a:off x="1318386" y="1018413"/>
            <a:ext cx="7289800" cy="107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lvl="0" indent="0" algn="l" rtl="0">
              <a:lnSpc>
                <a:spcPct val="114305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3600"/>
              <a:buFont typeface="Trebuchet MS"/>
              <a:buNone/>
            </a:pPr>
            <a:r>
              <a:rPr lang="en-US" sz="3600">
                <a:solidFill>
                  <a:srgbClr val="585858"/>
                </a:solidFill>
                <a:latin typeface="Trebuchet MS"/>
                <a:ea typeface="Trebuchet MS"/>
                <a:cs typeface="Trebuchet MS"/>
                <a:sym typeface="Trebuchet MS"/>
              </a:rPr>
              <a:t>UU No.14 Tahun 2005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4305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3600"/>
              <a:buFont typeface="Trebuchet MS"/>
              <a:buNone/>
            </a:pPr>
            <a:r>
              <a:rPr lang="en-US" sz="3600">
                <a:solidFill>
                  <a:srgbClr val="585858"/>
                </a:solidFill>
                <a:latin typeface="Trebuchet MS"/>
                <a:ea typeface="Trebuchet MS"/>
                <a:cs typeface="Trebuchet MS"/>
                <a:sym typeface="Trebuchet MS"/>
              </a:rPr>
              <a:t>Tentang Guru dan Dosen, Pasal 72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8" name="Google Shape;528;p8"/>
          <p:cNvSpPr txBox="1"/>
          <p:nvPr/>
        </p:nvSpPr>
        <p:spPr>
          <a:xfrm>
            <a:off x="11445367" y="6374688"/>
            <a:ext cx="15303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"/>
          <p:cNvSpPr/>
          <p:nvPr/>
        </p:nvSpPr>
        <p:spPr>
          <a:xfrm>
            <a:off x="202692" y="5903976"/>
            <a:ext cx="617220" cy="6355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"/>
          <p:cNvSpPr/>
          <p:nvPr/>
        </p:nvSpPr>
        <p:spPr>
          <a:xfrm>
            <a:off x="877824" y="2705100"/>
            <a:ext cx="4537075" cy="1417320"/>
          </a:xfrm>
          <a:custGeom>
            <a:avLst/>
            <a:gdLst/>
            <a:ahLst/>
            <a:cxnLst/>
            <a:rect l="l" t="t" r="r" b="b"/>
            <a:pathLst>
              <a:path w="4537075" h="1417320" extrusionOk="0">
                <a:moveTo>
                  <a:pt x="0" y="1417320"/>
                </a:moveTo>
                <a:lnTo>
                  <a:pt x="4536948" y="1417320"/>
                </a:lnTo>
                <a:lnTo>
                  <a:pt x="4536948" y="0"/>
                </a:lnTo>
                <a:lnTo>
                  <a:pt x="0" y="0"/>
                </a:lnTo>
                <a:lnTo>
                  <a:pt x="0" y="1417320"/>
                </a:lnTo>
                <a:close/>
              </a:path>
            </a:pathLst>
          </a:custGeom>
          <a:noFill/>
          <a:ln w="9525" cap="flat" cmpd="sng">
            <a:solidFill>
              <a:srgbClr val="5EBD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8"/>
          <p:cNvSpPr txBox="1"/>
          <p:nvPr/>
        </p:nvSpPr>
        <p:spPr>
          <a:xfrm>
            <a:off x="1826132" y="2725927"/>
            <a:ext cx="3493770" cy="133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12700" marR="5080" lvl="0" indent="0" algn="l" rtl="0">
              <a:lnSpc>
                <a:spcPct val="8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BKD mencakup kegiatan pokok;  </a:t>
            </a:r>
            <a:r>
              <a:rPr lang="en-US" sz="1600" i="1">
                <a:solidFill>
                  <a:srgbClr val="006FC0"/>
                </a:solidFill>
                <a:latin typeface="Trebuchet MS"/>
                <a:ea typeface="Trebuchet MS"/>
                <a:cs typeface="Trebuchet MS"/>
                <a:sym typeface="Trebuchet MS"/>
              </a:rPr>
              <a:t>pembelajaran </a:t>
            </a:r>
            <a:r>
              <a:rPr lang="en-US" sz="1600" i="1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(merencanakan, melaksanakan  proses, dan melakukan evaluasi),  </a:t>
            </a:r>
            <a:r>
              <a:rPr lang="en-US" sz="1600" i="1">
                <a:solidFill>
                  <a:srgbClr val="006FC0"/>
                </a:solidFill>
                <a:latin typeface="Trebuchet MS"/>
                <a:ea typeface="Trebuchet MS"/>
                <a:cs typeface="Trebuchet MS"/>
                <a:sym typeface="Trebuchet MS"/>
              </a:rPr>
              <a:t>membimbing dan melatih, melakukan  penelitian, melakukan tugas tambahan, serta  melakukan pengabdian kepada masyarakat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32" name="Google Shape;532;p8"/>
          <p:cNvGrpSpPr/>
          <p:nvPr/>
        </p:nvGrpSpPr>
        <p:grpSpPr>
          <a:xfrm>
            <a:off x="688847" y="2499360"/>
            <a:ext cx="992505" cy="1489075"/>
            <a:chOff x="688847" y="2499360"/>
            <a:chExt cx="992505" cy="1489075"/>
          </a:xfrm>
        </p:grpSpPr>
        <p:sp>
          <p:nvSpPr>
            <p:cNvPr id="533" name="Google Shape;533;p8"/>
            <p:cNvSpPr/>
            <p:nvPr/>
          </p:nvSpPr>
          <p:spPr>
            <a:xfrm>
              <a:off x="688847" y="2499360"/>
              <a:ext cx="992505" cy="1489075"/>
            </a:xfrm>
            <a:custGeom>
              <a:avLst/>
              <a:gdLst/>
              <a:ahLst/>
              <a:cxnLst/>
              <a:rect l="l" t="t" r="r" b="b"/>
              <a:pathLst>
                <a:path w="992505" h="1489075" extrusionOk="0">
                  <a:moveTo>
                    <a:pt x="992124" y="0"/>
                  </a:moveTo>
                  <a:lnTo>
                    <a:pt x="0" y="0"/>
                  </a:lnTo>
                  <a:lnTo>
                    <a:pt x="0" y="1488947"/>
                  </a:lnTo>
                  <a:lnTo>
                    <a:pt x="992124" y="1488947"/>
                  </a:lnTo>
                  <a:lnTo>
                    <a:pt x="992124" y="0"/>
                  </a:lnTo>
                  <a:close/>
                </a:path>
              </a:pathLst>
            </a:custGeom>
            <a:solidFill>
              <a:srgbClr val="C5E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688847" y="2499360"/>
              <a:ext cx="992505" cy="1489075"/>
            </a:xfrm>
            <a:custGeom>
              <a:avLst/>
              <a:gdLst/>
              <a:ahLst/>
              <a:cxnLst/>
              <a:rect l="l" t="t" r="r" b="b"/>
              <a:pathLst>
                <a:path w="992505" h="1489075" extrusionOk="0">
                  <a:moveTo>
                    <a:pt x="0" y="1488947"/>
                  </a:moveTo>
                  <a:lnTo>
                    <a:pt x="992124" y="1488947"/>
                  </a:lnTo>
                  <a:lnTo>
                    <a:pt x="992124" y="0"/>
                  </a:lnTo>
                  <a:lnTo>
                    <a:pt x="0" y="0"/>
                  </a:lnTo>
                  <a:lnTo>
                    <a:pt x="0" y="1488947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897635" y="2991612"/>
              <a:ext cx="504444" cy="50444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5823203" y="2705100"/>
            <a:ext cx="4535805" cy="1417320"/>
          </a:xfrm>
          <a:custGeom>
            <a:avLst/>
            <a:gdLst/>
            <a:ahLst/>
            <a:cxnLst/>
            <a:rect l="l" t="t" r="r" b="b"/>
            <a:pathLst>
              <a:path w="4535805" h="1417320" extrusionOk="0">
                <a:moveTo>
                  <a:pt x="0" y="1417320"/>
                </a:moveTo>
                <a:lnTo>
                  <a:pt x="4535424" y="1417320"/>
                </a:lnTo>
                <a:lnTo>
                  <a:pt x="4535424" y="0"/>
                </a:lnTo>
                <a:lnTo>
                  <a:pt x="0" y="0"/>
                </a:lnTo>
                <a:lnTo>
                  <a:pt x="0" y="1417320"/>
                </a:lnTo>
                <a:close/>
              </a:path>
            </a:pathLst>
          </a:custGeom>
          <a:noFill/>
          <a:ln w="9525" cap="flat" cmpd="sng">
            <a:solidFill>
              <a:srgbClr val="5EBD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"/>
          <p:cNvSpPr txBox="1"/>
          <p:nvPr/>
        </p:nvSpPr>
        <p:spPr>
          <a:xfrm>
            <a:off x="6770623" y="3150235"/>
            <a:ext cx="3299460" cy="4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12700" marR="5080" lvl="0" indent="0" algn="l" rtl="0">
              <a:lnSpc>
                <a:spcPct val="1055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BKD paling sedikit sepadan dengan 12 sks  dan paling banyak 16 sks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38" name="Google Shape;538;p8"/>
          <p:cNvGrpSpPr/>
          <p:nvPr/>
        </p:nvGrpSpPr>
        <p:grpSpPr>
          <a:xfrm>
            <a:off x="5632704" y="2499360"/>
            <a:ext cx="993775" cy="1489075"/>
            <a:chOff x="5632704" y="2499360"/>
            <a:chExt cx="993775" cy="1489075"/>
          </a:xfrm>
        </p:grpSpPr>
        <p:sp>
          <p:nvSpPr>
            <p:cNvPr id="539" name="Google Shape;539;p8"/>
            <p:cNvSpPr/>
            <p:nvPr/>
          </p:nvSpPr>
          <p:spPr>
            <a:xfrm>
              <a:off x="5632704" y="2499360"/>
              <a:ext cx="993775" cy="1489075"/>
            </a:xfrm>
            <a:custGeom>
              <a:avLst/>
              <a:gdLst/>
              <a:ahLst/>
              <a:cxnLst/>
              <a:rect l="l" t="t" r="r" b="b"/>
              <a:pathLst>
                <a:path w="993775" h="1489075" extrusionOk="0">
                  <a:moveTo>
                    <a:pt x="993648" y="0"/>
                  </a:moveTo>
                  <a:lnTo>
                    <a:pt x="0" y="0"/>
                  </a:lnTo>
                  <a:lnTo>
                    <a:pt x="0" y="1488947"/>
                  </a:lnTo>
                  <a:lnTo>
                    <a:pt x="993648" y="1488947"/>
                  </a:lnTo>
                  <a:lnTo>
                    <a:pt x="993648" y="0"/>
                  </a:lnTo>
                  <a:close/>
                </a:path>
              </a:pathLst>
            </a:custGeom>
            <a:solidFill>
              <a:srgbClr val="C5E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5632704" y="2499360"/>
              <a:ext cx="993775" cy="1489075"/>
            </a:xfrm>
            <a:custGeom>
              <a:avLst/>
              <a:gdLst/>
              <a:ahLst/>
              <a:cxnLst/>
              <a:rect l="l" t="t" r="r" b="b"/>
              <a:pathLst>
                <a:path w="993775" h="1489075" extrusionOk="0">
                  <a:moveTo>
                    <a:pt x="0" y="1488947"/>
                  </a:moveTo>
                  <a:lnTo>
                    <a:pt x="993648" y="1488947"/>
                  </a:lnTo>
                  <a:lnTo>
                    <a:pt x="993648" y="0"/>
                  </a:lnTo>
                  <a:lnTo>
                    <a:pt x="0" y="0"/>
                  </a:lnTo>
                  <a:lnTo>
                    <a:pt x="0" y="1488947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5832348" y="2951988"/>
              <a:ext cx="584200" cy="584200"/>
            </a:xfrm>
            <a:custGeom>
              <a:avLst/>
              <a:gdLst/>
              <a:ahLst/>
              <a:cxnLst/>
              <a:rect l="l" t="t" r="r" b="b"/>
              <a:pathLst>
                <a:path w="584200" h="584200" extrusionOk="0">
                  <a:moveTo>
                    <a:pt x="291846" y="0"/>
                  </a:moveTo>
                  <a:lnTo>
                    <a:pt x="244511" y="3820"/>
                  </a:lnTo>
                  <a:lnTo>
                    <a:pt x="199607" y="14880"/>
                  </a:lnTo>
                  <a:lnTo>
                    <a:pt x="157734" y="32578"/>
                  </a:lnTo>
                  <a:lnTo>
                    <a:pt x="119493" y="56314"/>
                  </a:lnTo>
                  <a:lnTo>
                    <a:pt x="85486" y="85486"/>
                  </a:lnTo>
                  <a:lnTo>
                    <a:pt x="56314" y="119493"/>
                  </a:lnTo>
                  <a:lnTo>
                    <a:pt x="32578" y="157734"/>
                  </a:lnTo>
                  <a:lnTo>
                    <a:pt x="14880" y="199607"/>
                  </a:lnTo>
                  <a:lnTo>
                    <a:pt x="3820" y="244511"/>
                  </a:lnTo>
                  <a:lnTo>
                    <a:pt x="0" y="291846"/>
                  </a:lnTo>
                  <a:lnTo>
                    <a:pt x="3820" y="339180"/>
                  </a:lnTo>
                  <a:lnTo>
                    <a:pt x="14880" y="384084"/>
                  </a:lnTo>
                  <a:lnTo>
                    <a:pt x="32578" y="425957"/>
                  </a:lnTo>
                  <a:lnTo>
                    <a:pt x="56314" y="464198"/>
                  </a:lnTo>
                  <a:lnTo>
                    <a:pt x="85486" y="498205"/>
                  </a:lnTo>
                  <a:lnTo>
                    <a:pt x="119493" y="527377"/>
                  </a:lnTo>
                  <a:lnTo>
                    <a:pt x="157734" y="551113"/>
                  </a:lnTo>
                  <a:lnTo>
                    <a:pt x="199607" y="568811"/>
                  </a:lnTo>
                  <a:lnTo>
                    <a:pt x="244511" y="579871"/>
                  </a:lnTo>
                  <a:lnTo>
                    <a:pt x="291846" y="583691"/>
                  </a:lnTo>
                  <a:lnTo>
                    <a:pt x="339180" y="579871"/>
                  </a:lnTo>
                  <a:lnTo>
                    <a:pt x="384084" y="568811"/>
                  </a:lnTo>
                  <a:lnTo>
                    <a:pt x="425957" y="551113"/>
                  </a:lnTo>
                  <a:lnTo>
                    <a:pt x="464198" y="527377"/>
                  </a:lnTo>
                  <a:lnTo>
                    <a:pt x="498205" y="498205"/>
                  </a:lnTo>
                  <a:lnTo>
                    <a:pt x="527377" y="464198"/>
                  </a:lnTo>
                  <a:lnTo>
                    <a:pt x="551113" y="425957"/>
                  </a:lnTo>
                  <a:lnTo>
                    <a:pt x="568811" y="384084"/>
                  </a:lnTo>
                  <a:lnTo>
                    <a:pt x="579871" y="339180"/>
                  </a:lnTo>
                  <a:lnTo>
                    <a:pt x="583691" y="291846"/>
                  </a:lnTo>
                  <a:lnTo>
                    <a:pt x="579871" y="244511"/>
                  </a:lnTo>
                  <a:lnTo>
                    <a:pt x="568811" y="199607"/>
                  </a:lnTo>
                  <a:lnTo>
                    <a:pt x="551113" y="157734"/>
                  </a:lnTo>
                  <a:lnTo>
                    <a:pt x="527377" y="119493"/>
                  </a:lnTo>
                  <a:lnTo>
                    <a:pt x="498205" y="85486"/>
                  </a:lnTo>
                  <a:lnTo>
                    <a:pt x="464198" y="56314"/>
                  </a:lnTo>
                  <a:lnTo>
                    <a:pt x="425957" y="32578"/>
                  </a:lnTo>
                  <a:lnTo>
                    <a:pt x="384084" y="14880"/>
                  </a:lnTo>
                  <a:lnTo>
                    <a:pt x="339180" y="3820"/>
                  </a:lnTo>
                  <a:lnTo>
                    <a:pt x="291846" y="0"/>
                  </a:lnTo>
                  <a:close/>
                </a:path>
              </a:pathLst>
            </a:custGeom>
            <a:solidFill>
              <a:srgbClr val="93E6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5888736" y="3037332"/>
              <a:ext cx="457200" cy="4556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3" name="Google Shape;543;p8"/>
          <p:cNvSpPr/>
          <p:nvPr/>
        </p:nvSpPr>
        <p:spPr>
          <a:xfrm>
            <a:off x="3349752" y="4488179"/>
            <a:ext cx="4537075" cy="1417320"/>
          </a:xfrm>
          <a:custGeom>
            <a:avLst/>
            <a:gdLst/>
            <a:ahLst/>
            <a:cxnLst/>
            <a:rect l="l" t="t" r="r" b="b"/>
            <a:pathLst>
              <a:path w="4537075" h="1417320" extrusionOk="0">
                <a:moveTo>
                  <a:pt x="0" y="1417320"/>
                </a:moveTo>
                <a:lnTo>
                  <a:pt x="4536948" y="1417320"/>
                </a:lnTo>
                <a:lnTo>
                  <a:pt x="4536948" y="0"/>
                </a:lnTo>
                <a:lnTo>
                  <a:pt x="0" y="0"/>
                </a:lnTo>
                <a:lnTo>
                  <a:pt x="0" y="1417320"/>
                </a:lnTo>
                <a:close/>
              </a:path>
            </a:pathLst>
          </a:custGeom>
          <a:noFill/>
          <a:ln w="9525" cap="flat" cmpd="sng">
            <a:solidFill>
              <a:srgbClr val="5EBD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8"/>
          <p:cNvSpPr txBox="1"/>
          <p:nvPr/>
        </p:nvSpPr>
        <p:spPr>
          <a:xfrm>
            <a:off x="4298441" y="4828794"/>
            <a:ext cx="3425825" cy="69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450" rIns="0" bIns="0" anchor="t" anchorCtr="0">
            <a:spAutoFit/>
          </a:bodyPr>
          <a:lstStyle/>
          <a:p>
            <a:pPr marL="12700" marR="508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77480"/>
                </a:solidFill>
                <a:latin typeface="Trebuchet MS"/>
                <a:ea typeface="Trebuchet MS"/>
                <a:cs typeface="Trebuchet MS"/>
                <a:sym typeface="Trebuchet MS"/>
              </a:rPr>
              <a:t>ketentuan lebih lanjut mengenai BKD diatur  oleh setiap satuan pendidikan tinggi sesuai  dengan peraturan perundang-undangan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3160775" y="4283963"/>
            <a:ext cx="992505" cy="1489075"/>
            <a:chOff x="3160775" y="4283963"/>
            <a:chExt cx="992505" cy="1489075"/>
          </a:xfrm>
        </p:grpSpPr>
        <p:sp>
          <p:nvSpPr>
            <p:cNvPr id="546" name="Google Shape;546;p8"/>
            <p:cNvSpPr/>
            <p:nvPr/>
          </p:nvSpPr>
          <p:spPr>
            <a:xfrm>
              <a:off x="3160775" y="4283963"/>
              <a:ext cx="992505" cy="1489075"/>
            </a:xfrm>
            <a:custGeom>
              <a:avLst/>
              <a:gdLst/>
              <a:ahLst/>
              <a:cxnLst/>
              <a:rect l="l" t="t" r="r" b="b"/>
              <a:pathLst>
                <a:path w="992504" h="1489075" extrusionOk="0">
                  <a:moveTo>
                    <a:pt x="992124" y="0"/>
                  </a:moveTo>
                  <a:lnTo>
                    <a:pt x="0" y="0"/>
                  </a:lnTo>
                  <a:lnTo>
                    <a:pt x="0" y="1488948"/>
                  </a:lnTo>
                  <a:lnTo>
                    <a:pt x="992124" y="1488948"/>
                  </a:lnTo>
                  <a:lnTo>
                    <a:pt x="992124" y="0"/>
                  </a:lnTo>
                  <a:close/>
                </a:path>
              </a:pathLst>
            </a:custGeom>
            <a:solidFill>
              <a:srgbClr val="C5E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3160775" y="4283963"/>
              <a:ext cx="992505" cy="1489075"/>
            </a:xfrm>
            <a:custGeom>
              <a:avLst/>
              <a:gdLst/>
              <a:ahLst/>
              <a:cxnLst/>
              <a:rect l="l" t="t" r="r" b="b"/>
              <a:pathLst>
                <a:path w="992504" h="1489075" extrusionOk="0">
                  <a:moveTo>
                    <a:pt x="0" y="1488948"/>
                  </a:moveTo>
                  <a:lnTo>
                    <a:pt x="992124" y="1488948"/>
                  </a:lnTo>
                  <a:lnTo>
                    <a:pt x="992124" y="0"/>
                  </a:lnTo>
                  <a:lnTo>
                    <a:pt x="0" y="0"/>
                  </a:lnTo>
                  <a:lnTo>
                    <a:pt x="0" y="1488948"/>
                  </a:lnTo>
                  <a:close/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3435095" y="4733543"/>
              <a:ext cx="472439" cy="47244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8"/>
          <p:cNvSpPr/>
          <p:nvPr/>
        </p:nvSpPr>
        <p:spPr>
          <a:xfrm>
            <a:off x="0" y="313943"/>
            <a:ext cx="12192000" cy="521334"/>
          </a:xfrm>
          <a:custGeom>
            <a:avLst/>
            <a:gdLst/>
            <a:ahLst/>
            <a:cxnLst/>
            <a:rect l="l" t="t" r="r" b="b"/>
            <a:pathLst>
              <a:path w="12192000" h="521334" extrusionOk="0">
                <a:moveTo>
                  <a:pt x="12192000" y="0"/>
                </a:moveTo>
                <a:lnTo>
                  <a:pt x="0" y="0"/>
                </a:lnTo>
                <a:lnTo>
                  <a:pt x="0" y="521207"/>
                </a:lnTo>
                <a:lnTo>
                  <a:pt x="12192000" y="5212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5EBD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8"/>
          <p:cNvSpPr txBox="1"/>
          <p:nvPr/>
        </p:nvSpPr>
        <p:spPr>
          <a:xfrm>
            <a:off x="4970526" y="392938"/>
            <a:ext cx="224980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BEBAN KERJA DOSEN</a:t>
            </a:r>
            <a:endParaRPr sz="2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551" name="Google Shape;551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01293" y="5672231"/>
            <a:ext cx="2039807" cy="121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"/>
          <p:cNvSpPr/>
          <p:nvPr/>
        </p:nvSpPr>
        <p:spPr>
          <a:xfrm>
            <a:off x="0" y="0"/>
            <a:ext cx="12192000" cy="6851650"/>
          </a:xfrm>
          <a:custGeom>
            <a:avLst/>
            <a:gdLst/>
            <a:ahLst/>
            <a:cxnLst/>
            <a:rect l="l" t="t" r="r" b="b"/>
            <a:pathLst>
              <a:path w="12192000" h="6851650" extrusionOk="0">
                <a:moveTo>
                  <a:pt x="12192000" y="0"/>
                </a:moveTo>
                <a:lnTo>
                  <a:pt x="0" y="0"/>
                </a:lnTo>
                <a:lnTo>
                  <a:pt x="0" y="6851396"/>
                </a:lnTo>
                <a:lnTo>
                  <a:pt x="12192000" y="6851396"/>
                </a:lnTo>
                <a:lnTo>
                  <a:pt x="1219200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9"/>
          <p:cNvGrpSpPr/>
          <p:nvPr/>
        </p:nvGrpSpPr>
        <p:grpSpPr>
          <a:xfrm>
            <a:off x="9811511" y="6795516"/>
            <a:ext cx="2379980" cy="0"/>
            <a:chOff x="9811511" y="6795516"/>
            <a:chExt cx="2379980" cy="0"/>
          </a:xfrm>
        </p:grpSpPr>
        <p:sp>
          <p:nvSpPr>
            <p:cNvPr id="558" name="Google Shape;558;p9"/>
            <p:cNvSpPr/>
            <p:nvPr/>
          </p:nvSpPr>
          <p:spPr>
            <a:xfrm>
              <a:off x="9811511" y="6795516"/>
              <a:ext cx="1191260" cy="0"/>
            </a:xfrm>
            <a:custGeom>
              <a:avLst/>
              <a:gdLst/>
              <a:ahLst/>
              <a:cxnLst/>
              <a:rect l="l" t="t" r="r" b="b"/>
              <a:pathLst>
                <a:path w="1191259" h="120000" extrusionOk="0">
                  <a:moveTo>
                    <a:pt x="0" y="0"/>
                  </a:moveTo>
                  <a:lnTo>
                    <a:pt x="1191260" y="0"/>
                  </a:lnTo>
                </a:path>
              </a:pathLst>
            </a:custGeom>
            <a:noFill/>
            <a:ln w="76200" cap="flat" cmpd="sng">
              <a:solidFill>
                <a:srgbClr val="FF95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000231" y="6795516"/>
              <a:ext cx="1191260" cy="0"/>
            </a:xfrm>
            <a:custGeom>
              <a:avLst/>
              <a:gdLst/>
              <a:ahLst/>
              <a:cxnLst/>
              <a:rect l="l" t="t" r="r" b="b"/>
              <a:pathLst>
                <a:path w="1191259" h="120000" extrusionOk="0">
                  <a:moveTo>
                    <a:pt x="0" y="0"/>
                  </a:moveTo>
                  <a:lnTo>
                    <a:pt x="1191260" y="0"/>
                  </a:lnTo>
                </a:path>
              </a:pathLst>
            </a:custGeom>
            <a:noFill/>
            <a:ln w="76200" cap="flat" cmpd="sng">
              <a:solidFill>
                <a:srgbClr val="F00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9"/>
          <p:cNvGrpSpPr/>
          <p:nvPr/>
        </p:nvGrpSpPr>
        <p:grpSpPr>
          <a:xfrm>
            <a:off x="0" y="6795516"/>
            <a:ext cx="9805542" cy="0"/>
            <a:chOff x="0" y="6795516"/>
            <a:chExt cx="9805542" cy="0"/>
          </a:xfrm>
        </p:grpSpPr>
        <p:sp>
          <p:nvSpPr>
            <p:cNvPr id="561" name="Google Shape;561;p9"/>
            <p:cNvSpPr/>
            <p:nvPr/>
          </p:nvSpPr>
          <p:spPr>
            <a:xfrm>
              <a:off x="0" y="6795516"/>
              <a:ext cx="1191260" cy="0"/>
            </a:xfrm>
            <a:custGeom>
              <a:avLst/>
              <a:gdLst/>
              <a:ahLst/>
              <a:cxnLst/>
              <a:rect l="l" t="t" r="r" b="b"/>
              <a:pathLst>
                <a:path w="1191260" h="120000" extrusionOk="0">
                  <a:moveTo>
                    <a:pt x="0" y="0"/>
                  </a:moveTo>
                  <a:lnTo>
                    <a:pt x="1191260" y="0"/>
                  </a:lnTo>
                </a:path>
              </a:pathLst>
            </a:custGeom>
            <a:noFill/>
            <a:ln w="76200" cap="flat" cmpd="sng">
              <a:solidFill>
                <a:srgbClr val="DEE0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191767" y="6795516"/>
              <a:ext cx="8613775" cy="0"/>
            </a:xfrm>
            <a:custGeom>
              <a:avLst/>
              <a:gdLst/>
              <a:ahLst/>
              <a:cxnLst/>
              <a:rect l="l" t="t" r="r" b="b"/>
              <a:pathLst>
                <a:path w="8613775" h="120000" extrusionOk="0">
                  <a:moveTo>
                    <a:pt x="0" y="0"/>
                  </a:moveTo>
                  <a:lnTo>
                    <a:pt x="8613648" y="0"/>
                  </a:lnTo>
                </a:path>
              </a:pathLst>
            </a:custGeom>
            <a:noFill/>
            <a:ln w="76200" cap="flat" cmpd="sng">
              <a:solidFill>
                <a:srgbClr val="7CCE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9"/>
          <p:cNvSpPr/>
          <p:nvPr/>
        </p:nvSpPr>
        <p:spPr>
          <a:xfrm>
            <a:off x="210311" y="5903976"/>
            <a:ext cx="615695" cy="6355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9"/>
          <p:cNvSpPr txBox="1"/>
          <p:nvPr/>
        </p:nvSpPr>
        <p:spPr>
          <a:xfrm>
            <a:off x="6014720" y="6538671"/>
            <a:ext cx="16446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5ABBA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/>
          </p:nvPr>
        </p:nvSpPr>
        <p:spPr>
          <a:xfrm>
            <a:off x="406489" y="1077204"/>
            <a:ext cx="4801235" cy="10949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50800" marR="5080" lvl="0" indent="-3810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</a:pPr>
            <a:r>
              <a:rPr lang="en-US" sz="3600" b="0" i="1">
                <a:latin typeface="Trebuchet MS"/>
                <a:ea typeface="Trebuchet MS"/>
                <a:cs typeface="Trebuchet MS"/>
                <a:sym typeface="Trebuchet MS"/>
              </a:rPr>
              <a:t>Direktorat Sumber Daya.  Ditjen	Pendidikan Tinggi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6" name="Google Shape;566;p9"/>
          <p:cNvSpPr txBox="1"/>
          <p:nvPr/>
        </p:nvSpPr>
        <p:spPr>
          <a:xfrm>
            <a:off x="1415415" y="3081277"/>
            <a:ext cx="9361170" cy="30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10858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Memiliki tugas;</a:t>
            </a:r>
            <a:endParaRPr sz="4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37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Menjaga penjaminan mutu pelaksanaan	BKD  dalam hal kualitas, akuntabilitas dan  transparansi dosen sebagai pendidik	profesional.</a:t>
            </a:r>
            <a:endParaRPr sz="4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7" name="Google Shape;567;p9"/>
          <p:cNvSpPr txBox="1"/>
          <p:nvPr/>
        </p:nvSpPr>
        <p:spPr>
          <a:xfrm>
            <a:off x="6839077" y="947435"/>
            <a:ext cx="4801235" cy="12910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0800" marR="5080" lvl="0" indent="-3810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Direktorat Kelembagaan dan Sumber Daya</a:t>
            </a:r>
            <a:endParaRPr sz="2800" b="0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0800" marR="5080" lvl="0" indent="-3810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Ditjen Pendidikan Vokasi</a:t>
            </a:r>
            <a:endParaRPr sz="2800" b="1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8" name="Google Shape;568;p9"/>
          <p:cNvSpPr/>
          <p:nvPr/>
        </p:nvSpPr>
        <p:spPr>
          <a:xfrm>
            <a:off x="5498654" y="1371600"/>
            <a:ext cx="1130746" cy="457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bersama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8893" y="5918522"/>
            <a:ext cx="1773107" cy="99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243241"/>
      </a:dk2>
      <a:lt2>
        <a:srgbClr val="E8E5E2"/>
      </a:lt2>
      <a:accent1>
        <a:srgbClr val="4283CE"/>
      </a:accent1>
      <a:accent2>
        <a:srgbClr val="30ABBC"/>
      </a:accent2>
      <a:accent3>
        <a:srgbClr val="3AB591"/>
      </a:accent3>
      <a:accent4>
        <a:srgbClr val="2FB856"/>
      </a:accent4>
      <a:accent5>
        <a:srgbClr val="4BB93B"/>
      </a:accent5>
      <a:accent6>
        <a:srgbClr val="75B12D"/>
      </a:accent6>
      <a:hlink>
        <a:srgbClr val="32963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6912</Words>
  <Application>Microsoft Office PowerPoint</Application>
  <PresentationFormat>Widescreen</PresentationFormat>
  <Paragraphs>1310</Paragraphs>
  <Slides>69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Calibri</vt:lpstr>
      <vt:lpstr>MS PGothic</vt:lpstr>
      <vt:lpstr>Noto Sans Symbols</vt:lpstr>
      <vt:lpstr>Carlito</vt:lpstr>
      <vt:lpstr>Tahoma</vt:lpstr>
      <vt:lpstr>Arial</vt:lpstr>
      <vt:lpstr>Arial MT</vt:lpstr>
      <vt:lpstr>Trebuchet MS</vt:lpstr>
      <vt:lpstr>Times New Roman</vt:lpstr>
      <vt:lpstr>CosineVTI</vt:lpstr>
      <vt:lpstr>ARAH DAN KEBIJAKAN BEBAN KERJA DOSEN  Ditjen Pendidikan Vokasi  TA 2024</vt:lpstr>
      <vt:lpstr>PowerPoint Presentation</vt:lpstr>
      <vt:lpstr>DIREKTORAT KELEMBAGAAN DAN SUMBER DAYA PENDIDIKAN TINGGI VOKASI</vt:lpstr>
      <vt:lpstr>Organisasi Direktorat Kelembagaan dan Sumber Daya Dikti Vokasi</vt:lpstr>
      <vt:lpstr>Program Kerja Direktorat Kelembagaan dan Sumberdaya Pendidikan Tinggi Vokasi</vt:lpstr>
      <vt:lpstr>Program Kerja Direktorat Kelembagaan dan Sumberdaya Pendidikan Tinggi Vokasi</vt:lpstr>
      <vt:lpstr>KONTRIBUSI BEBAN KERJA DOSEN</vt:lpstr>
      <vt:lpstr>UU No.14 Tahun 2005 Tentang Guru dan Dosen, Pasal 72</vt:lpstr>
      <vt:lpstr>Direktorat Sumber Daya.  Ditjen Pendidikan Tinggi</vt:lpstr>
      <vt:lpstr>Kebijakan BKD Tahun 2021</vt:lpstr>
      <vt:lpstr>1. Konsep Peraturan Mendikbud tentang Karier Dosen</vt:lpstr>
      <vt:lpstr>2. PO BKD Tahun 2021</vt:lpstr>
      <vt:lpstr>PO BKD 2010</vt:lpstr>
      <vt:lpstr>PO BKD 2010</vt:lpstr>
      <vt:lpstr>3. Sistem BKD  Terintegrasi</vt:lpstr>
      <vt:lpstr>PowerPoint Presentation</vt:lpstr>
      <vt:lpstr>PowerPoint Presentation</vt:lpstr>
      <vt:lpstr>SISTER (versi Cloud)</vt:lpstr>
      <vt:lpstr>Gambaran Umum Portofolio SISTER</vt:lpstr>
      <vt:lpstr>PowerPoint Presentation</vt:lpstr>
      <vt:lpstr>TENTANG BEBAN KERJA DOSEN</vt:lpstr>
      <vt:lpstr>TENTANG BEBAN KERJA DOSEN</vt:lpstr>
      <vt:lpstr>TENTANG BEBAN KERJA DOSEN</vt:lpstr>
      <vt:lpstr>TENTANG BEBAN KERJA DOSEN</vt:lpstr>
      <vt:lpstr>TENTANG BEBAN KERJA DOSEN</vt:lpstr>
      <vt:lpstr>TENTANG BEBAN KERJA DOSEN</vt:lpstr>
      <vt:lpstr>TENTANG BEBAN KERJA DOSEN</vt:lpstr>
      <vt:lpstr>Nilai BKD</vt:lpstr>
      <vt:lpstr>TENTANG BEBAN KERJA DOSEN</vt:lpstr>
      <vt:lpstr>PowerPoint Presentation</vt:lpstr>
      <vt:lpstr>TENTANG BEBAN KERJA DOSEN</vt:lpstr>
      <vt:lpstr>UNIT BKD INTERNAL</vt:lpstr>
      <vt:lpstr>PROSES UNIT BKD INTERNAL MENGUBAH STATUS KEAKTIFAN DOSEN</vt:lpstr>
      <vt:lpstr>PROSES UNIT BKD INTERNAL MENGUBAH STATUS KEAKTIFAN DOSEN</vt:lpstr>
      <vt:lpstr>PROSES UNIT BKD INTERNAL MENGUBAH STATUS KEAKTIFAN DOSEN</vt:lpstr>
      <vt:lpstr>CARA UNIT BKD INTERNAL MENGATUR PERIODE BKD - KHUSUS PTN</vt:lpstr>
      <vt:lpstr>CARA UNIT BKD INTERNAL MENGATUR PERIODE BKD - KHUSUS PTN</vt:lpstr>
      <vt:lpstr>CARA UNIT BKD INTERNAL MENGATUR PERIODE BKD - KHUSUS PTN</vt:lpstr>
      <vt:lpstr>CARA UNIT BKD INTERNAL MENGATUR PERIODE BKD - KHUSUS PTN</vt:lpstr>
      <vt:lpstr>CARA UNIT BKD INTERNAL MENGATUR PERIODE BKD - KHUSUS PTN</vt:lpstr>
      <vt:lpstr>CARA UNIT BKD INTERNAL MENGATUR PERIODE BKD - KHUSUS PTN</vt:lpstr>
      <vt:lpstr>CARA UNIT BKD INTERNAL MENGATUR PERIODE BKD - SELAIN PTN</vt:lpstr>
      <vt:lpstr>PENUGASAN ASESOR BKD</vt:lpstr>
      <vt:lpstr>PENUGASAN ASESOR BKD</vt:lpstr>
      <vt:lpstr>PENUGASAN ASESOR BKD</vt:lpstr>
      <vt:lpstr>PENUGASAN ASESOR BKD</vt:lpstr>
      <vt:lpstr>PENUGASAN ASESOR BKD</vt:lpstr>
      <vt:lpstr>CARA BUKA VALIDASI BEBAN KERJA DOSEN (BKD) UNTUK UNIT BKD INTERNAL</vt:lpstr>
      <vt:lpstr>CARA BUKA VALIDASI BEBAN KERJA DOSEN (BKD) UNTUK UNIT BKD INTERNAL</vt:lpstr>
      <vt:lpstr>PENGESAHAN BKD</vt:lpstr>
      <vt:lpstr>PENGESAHAN BKD</vt:lpstr>
      <vt:lpstr>PENCETAKAN LKD</vt:lpstr>
      <vt:lpstr>PENCETAKAN LKD</vt:lpstr>
      <vt:lpstr>PENCETAKAN LKD</vt:lpstr>
      <vt:lpstr>DOSEN</vt:lpstr>
      <vt:lpstr>PowerPoint Presentation</vt:lpstr>
      <vt:lpstr>PORTOFOLIO DOSEN</vt:lpstr>
      <vt:lpstr>PowerPoint Presentation</vt:lpstr>
      <vt:lpstr>PORTOFOLIO DOSEN</vt:lpstr>
      <vt:lpstr>PowerPoint Presentation</vt:lpstr>
      <vt:lpstr>CARA MELAKUKAN PELAPORAN BKD</vt:lpstr>
      <vt:lpstr>CARA MELAKUKAN PELAPORAN BKD</vt:lpstr>
      <vt:lpstr>CARA MELAKUKAN PELAPORAN BKD</vt:lpstr>
      <vt:lpstr>PowerPoint Presentation</vt:lpstr>
      <vt:lpstr>Arahan untuk Perguruan Tinggi</vt:lpstr>
      <vt:lpstr>4. Evaluasi MUTU Asesor BKD</vt:lpstr>
      <vt:lpstr>Kriteria ASESOR BKD</vt:lpstr>
      <vt:lpstr>INOVASI KEBIJAKAN BKD TAHUN 2021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ARAH DAN KEBIJAKAN BEBAN KERJA DOSEN  Ditjen Pendidikan Vokasi  TA 2023</dc:title>
  <dc:creator>365 Pro Plus</dc:creator>
  <cp:lastModifiedBy>KLSD PTV 45</cp:lastModifiedBy>
  <cp:revision>4</cp:revision>
  <dcterms:created xsi:type="dcterms:W3CDTF">2021-10-30T01:47:09Z</dcterms:created>
  <dcterms:modified xsi:type="dcterms:W3CDTF">2024-01-18T09:03:28Z</dcterms:modified>
</cp:coreProperties>
</file>